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6"/>
  </p:sldMasterIdLst>
  <p:notesMasterIdLst>
    <p:notesMasterId r:id="rId16"/>
  </p:notesMasterIdLst>
  <p:sldIdLst>
    <p:sldId id="293" r:id="rId7"/>
    <p:sldId id="294" r:id="rId8"/>
    <p:sldId id="336" r:id="rId9"/>
    <p:sldId id="342" r:id="rId10"/>
    <p:sldId id="337" r:id="rId11"/>
    <p:sldId id="338" r:id="rId12"/>
    <p:sldId id="339" r:id="rId13"/>
    <p:sldId id="340" r:id="rId14"/>
    <p:sldId id="34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AS Mayra" initials="LM" lastIdx="1" clrIdx="0"/>
  <p:cmAuthor id="1" name="STEAD Joseph, CTP/GRD" initials="SJC" lastIdx="9" clrIdx="1">
    <p:extLst>
      <p:ext uri="{19B8F6BF-5375-455C-9EA6-DF929625EA0E}">
        <p15:presenceInfo xmlns:p15="http://schemas.microsoft.com/office/powerpoint/2012/main" userId="S-1-5-21-2146598497-832928401-1254845835-135624" providerId="AD"/>
      </p:ext>
    </p:extLst>
  </p:cmAuthor>
  <p:cmAuthor id="2" name="HOLSTAD Synnoeve, CTP/GRD" initials="HSC" lastIdx="1" clrIdx="2">
    <p:extLst>
      <p:ext uri="{19B8F6BF-5375-455C-9EA6-DF929625EA0E}">
        <p15:presenceInfo xmlns:p15="http://schemas.microsoft.com/office/powerpoint/2012/main" userId="S-1-5-21-2146598497-832928401-1254845835-2080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953" autoAdjust="0"/>
  </p:normalViewPr>
  <p:slideViewPr>
    <p:cSldViewPr>
      <p:cViewPr varScale="1">
        <p:scale>
          <a:sx n="55" d="100"/>
          <a:sy n="55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126B5-FC50-4049-A71E-43E10AD09E03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6D40-5D3E-44C3-A096-D44E6E011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36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6D40-5D3E-44C3-A096-D44E6E011F3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6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4C7C8-87A0-49D5-AE21-FDC7E5E051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992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4C7C8-87A0-49D5-AE21-FDC7E5E051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76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4C7C8-87A0-49D5-AE21-FDC7E5E051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042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4C7C8-87A0-49D5-AE21-FDC7E5E051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05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4C7C8-87A0-49D5-AE21-FDC7E5E051A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36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4C7C8-87A0-49D5-AE21-FDC7E5E051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64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4C7C8-87A0-49D5-AE21-FDC7E5E051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039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0A6D40-5D3E-44C3-A096-D44E6E011F3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09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6C92340-1851-48F1-B7FB-F99E00BB39E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6C92340-1851-48F1-B7FB-F99E00BB39E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51C8954-D231-4CB8-9E3A-6924ABA5BB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6C92340-1851-48F1-B7FB-F99E00BB39E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751C8954-D231-4CB8-9E3A-6924ABA5BB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64221" y="155966"/>
            <a:ext cx="5387900" cy="794959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Title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5" hasCustomPrompt="1"/>
          </p:nvPr>
        </p:nvSpPr>
        <p:spPr>
          <a:xfrm>
            <a:off x="265586" y="1611572"/>
            <a:ext cx="8626894" cy="4505728"/>
          </a:xfrm>
          <a:prstGeom prst="rect">
            <a:avLst/>
          </a:prstGeom>
        </p:spPr>
        <p:txBody>
          <a:bodyPr/>
          <a:lstStyle>
            <a:lvl1pPr marL="0" indent="0" latinLnBrk="0">
              <a:buSzPct val="114000"/>
              <a:buFont typeface="Calibri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CH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67686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6C92340-1851-48F1-B7FB-F99E00BB39ED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51C8954-D231-4CB8-9E3A-6924ABA5BB7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x.doi.org/10.1787/9789264115606-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ecd.org/tax/exchange-of-tax-information/Status_of_conventio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tax/transparency/AEOI-Implementation-Report-2018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x.doi.org/10.1787/9789264268333-e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ecd.org/tax/beps/inclusive-framework-on-beps-progress-report-july-2017-june-2018.pdf" TargetMode="External"/><Relationship Id="rId5" Type="http://schemas.openxmlformats.org/officeDocument/2006/relationships/hyperlink" Target="https://dx.doi.org/10.1787/9789264241695-en" TargetMode="External"/><Relationship Id="rId4" Type="http://schemas.openxmlformats.org/officeDocument/2006/relationships/hyperlink" Target="https://doi.org/10.1787/9789264311480-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tax/transparenc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ecd.org/tax/beps/beps-about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tax/beps/policy-note-beps-inclusive-framework-addressing-tax-challenges-digitalisation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471762"/>
            <a:ext cx="6300000" cy="1823576"/>
          </a:xfrm>
        </p:spPr>
        <p:txBody>
          <a:bodyPr/>
          <a:lstStyle/>
          <a:p>
            <a:r>
              <a:rPr lang="en-GB" dirty="0" smtClean="0"/>
              <a:t>International Cooperation on Tax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5949280"/>
            <a:ext cx="7112240" cy="348813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Nairobi 13 March 2019</a:t>
            </a:r>
            <a:endParaRPr lang="en-GB" sz="2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79512" y="4797153"/>
            <a:ext cx="7229517" cy="861774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Joseph Stead – Senior Policy Analyst</a:t>
            </a:r>
          </a:p>
          <a:p>
            <a:r>
              <a:rPr lang="en-GB" sz="2000" dirty="0" smtClean="0"/>
              <a:t>Global Relations and Development  </a:t>
            </a:r>
          </a:p>
          <a:p>
            <a:r>
              <a:rPr lang="en-GB" sz="2000" dirty="0" smtClean="0"/>
              <a:t>Centre for Tax Policy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8959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International Tax Landscape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International Tax Landscape is very different from before 2008 financial crisis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increase in tools available to all countries to address tax avoidance and evasion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change in participation in international fora where international tax is discussed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change to come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remain – especially for developing countries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73CC3BB-43F9-42FB-9B92-C637F6CD23A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7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New Tools Available – Exchange of Information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54808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Previously bilateral treaties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Very few with tax havens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Often required sacrifice of taxing rights too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Multilateral Convention on Mutual Administrative Assistance in Tax Matters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127 signatories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(14 African)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facilitates information exchange among them all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Much simpler way for developing countries to access information – no need to sacrifice tax base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73CC3BB-43F9-42FB-9B92-C637F6CD23A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0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New Tools Available – Exchange of Information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54808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Automatic Exchange of Information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Addresses the unknown unknown problem – can’t ask if you don’t know what to ask for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on financial accounts held offshore (estimates that 30%+ of African owned wealth held offshore)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 USD 90 billion raised globally in voluntary disclosure in advance of first exchanges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102 countries committed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countries face political and capacity barriers to benefitting – but progress is being made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73CC3BB-43F9-42FB-9B92-C637F6CD23A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23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New Tools Available - BEPS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996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First major reform in international corporate tax in 60+ years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the tools to address a number of the most aggressive forms of MNE tax avoidance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Excessive interest deductions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Use of certain types of tax incentives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Treaty shopping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4 minimum standards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consistent, widespread implementation of tools that have cross-border impact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73CC3BB-43F9-42FB-9B92-C637F6CD23A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Inclusion in international fora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Global Forum on Transparency and Exchange of Information for Tax Purposes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154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members – 25 African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Inclusive Framework on BEPS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129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members – 23 African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73CC3BB-43F9-42FB-9B92-C637F6CD23A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3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changes to come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9641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challenges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digital economies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 further changes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value in the digital world?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Inclusive Framework looking to produce consensus by 2020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Several proposals currently on the table – including GLOBE (akin to global minimum tax)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73CC3BB-43F9-42FB-9B92-C637F6CD23A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8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9641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tax is complex – needs (valuable) skills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Political will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Legislation, treaties, and changes of behavior are needed – requires political commitment, not always there, not always sustained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73CC3BB-43F9-42FB-9B92-C637F6CD23A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5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060848"/>
            <a:ext cx="6912768" cy="1246495"/>
          </a:xfrm>
        </p:spPr>
        <p:txBody>
          <a:bodyPr/>
          <a:lstStyle/>
          <a:p>
            <a:r>
              <a:rPr lang="en-GB" dirty="0" smtClean="0"/>
              <a:t>Thanks – Questions?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5949280"/>
            <a:ext cx="7112240" cy="348813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Nairobi 13 March 2019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79512" y="4797153"/>
            <a:ext cx="7229517" cy="861774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Joseph Stead – Senior Policy Analyst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Global Relations and Development  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Centre for Tax Policy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88739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27ec883c-a62c-444f-a935-fcddb579e39d" ContentTypeId="0x0101008B4DD370EC31429186F3AD49F0D3098F004A77CEA22D3A40738DB9741B0FD4187A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ProjectMembers xmlns="cf16f947-c9fc-4be9-80b4-2a32b4ac226e">
      <UserInfo>
        <DisplayName>BOLTON Anthony, CTP</DisplayName>
        <AccountId>564</AccountId>
        <AccountType/>
      </UserInfo>
      <UserInfo>
        <DisplayName>CAIRNEY Lucy, CTP</DisplayName>
        <AccountId>100</AccountId>
        <AccountType/>
      </UserInfo>
      <UserInfo>
        <DisplayName>SALMERON Cécile, CTP</DisplayName>
        <AccountId>512</AccountId>
        <AccountType/>
      </UserInfo>
      <UserInfo>
        <DisplayName>SAINT-AMANS Pascal, CTP</DisplayName>
        <AccountId>149</AccountId>
        <AccountType/>
      </UserInfo>
      <UserInfo>
        <DisplayName>MALCOLM Caroline, CTP/ICA</DisplayName>
        <AccountId>137</AccountId>
        <AccountType/>
      </UserInfo>
      <UserInfo>
        <DisplayName>JARRIGE Julien, CTP</DisplayName>
        <AccountId>195</AccountId>
        <AccountType/>
      </UserInfo>
      <UserInfo>
        <DisplayName>HEALY Hazel, CTP</DisplayName>
        <AccountId>79</AccountId>
        <AccountType/>
      </UserInfo>
      <UserInfo>
        <DisplayName>TYLER Carrie, CTP</DisplayName>
        <AccountId>105</AccountId>
        <AccountType/>
      </UserInfo>
      <UserInfo>
        <DisplayName>TIRAND Camille, CTP/TTP</DisplayName>
        <AccountId>540</AccountId>
        <AccountType/>
      </UserInfo>
      <UserInfo>
        <DisplayName>SEGAL Florence, CTP</DisplayName>
        <AccountId>558</AccountId>
        <AccountType/>
      </UserInfo>
      <UserInfo>
        <DisplayName>CHENEVIER Sylvain, EXD/DKI/KIS</DisplayName>
        <AccountId>59</AccountId>
        <AccountType/>
      </UserInfo>
      <UserInfo>
        <DisplayName>NICOLAS Sonia, CTP/ICA</DisplayName>
        <AccountId>189</AccountId>
        <AccountType/>
      </UserInfo>
      <UserInfo>
        <DisplayName>AUERBACH Andrew, CTP</DisplayName>
        <AccountId>153</AccountId>
        <AccountType/>
      </UserInfo>
      <UserInfo>
        <DisplayName>SIRVEN-VILLAROS Isabel, CTP</DisplayName>
        <AccountId>319</AccountId>
        <AccountType/>
      </UserInfo>
      <UserInfo>
        <DisplayName>KELLY Michele, CTP</DisplayName>
        <AccountId>1370</AccountId>
        <AccountType/>
      </UserInfo>
    </OECDProjectMembers>
    <hfa66f2e5af148f08064c2e62791b306 xmlns="9e406c50-2549-4f1e-a767-e9b68096b47b">
      <Terms xmlns="http://schemas.microsoft.com/office/infopath/2007/PartnerControls"/>
    </hfa66f2e5af148f08064c2e62791b306>
    <OECDProjectManager xmlns="cf16f947-c9fc-4be9-80b4-2a32b4ac226e">
      <UserInfo>
        <DisplayName/>
        <AccountId>136</AccountId>
        <AccountType/>
      </UserInfo>
    </OECDProjectManager>
    <eShareCountryTaxHTField0 xmlns="c9f238dd-bb73-4aef-a7a5-d644ad823e52">
      <Terms xmlns="http://schemas.microsoft.com/office/infopath/2007/PartnerControls"/>
    </eShareCountryTaxHTField0>
    <eShareTopic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Tax</TermName>
          <TermId xmlns="http://schemas.microsoft.com/office/infopath/2007/PartnerControls">3c2cc7b2-16db-4835-a205-ec50853e489b</TermId>
        </TermInfo>
        <TermInfo xmlns="http://schemas.microsoft.com/office/infopath/2007/PartnerControls">
          <TermName xmlns="http://schemas.microsoft.com/office/infopath/2007/PartnerControls">CFA</TermName>
          <TermId xmlns="http://schemas.microsoft.com/office/infopath/2007/PartnerControls">87bf99fd-5963-4fac-9b5b-be505cb0390d</TermId>
        </TermInfo>
      </Terms>
    </eShareTopicTaxHTField0>
    <OECDProjectLookup xmlns="cf16f947-c9fc-4be9-80b4-2a32b4ac226e">9</OECDProjectLookup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3.3.1.1 BEPS Implementation Phase / Inclusive Framework (Actions 1-15)</TermName>
          <TermId xmlns="http://schemas.microsoft.com/office/infopath/2007/PartnerControls">2af31f4d-4e1c-4d76-88b6-e84e8e0d2181</TermId>
        </TermInfo>
      </Terms>
    </eSharePWBTaxHTField0>
    <g48437ce2c3c4c508e6dbb232c223ecb xmlns="cf16f947-c9fc-4be9-80b4-2a32b4ac22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CTP</TermName>
          <TermId xmlns="http://schemas.microsoft.com/office/infopath/2007/PartnerControls">2aa3ac12-48c1-4343-85c1-6fcb55fd7c32</TermId>
        </TermInfo>
      </Terms>
    </g48437ce2c3c4c508e6dbb232c223ecb>
    <TaxCatchAll xmlns="ca82dde9-3436-4d3d-bddd-d31447390034">
      <Value>203</Value>
      <Value>244</Value>
      <Value>333</Value>
      <Value>332</Value>
      <Value>331</Value>
      <Value>330</Value>
      <Value>159</Value>
      <Value>334</Value>
    </TaxCatchAll>
    <eShareKeywords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CTP</TermName>
          <TermId xmlns="http://schemas.microsoft.com/office/infopath/2007/PartnerControls">564fea09-fedc-48c9-83f2-f2a3f28970fa</TermId>
        </TermInfo>
        <TermInfo xmlns="http://schemas.microsoft.com/office/infopath/2007/PartnerControls">
          <TermName xmlns="http://schemas.microsoft.com/office/infopath/2007/PartnerControls">CFA</TermName>
          <TermId xmlns="http://schemas.microsoft.com/office/infopath/2007/PartnerControls">adc45d30-e728-4a4f-a678-dddd7be43549</TermId>
        </TermInfo>
        <TermInfo xmlns="http://schemas.microsoft.com/office/infopath/2007/PartnerControls">
          <TermName xmlns="http://schemas.microsoft.com/office/infopath/2007/PartnerControls">Inclusive Framework</TermName>
          <TermId xmlns="http://schemas.microsoft.com/office/infopath/2007/PartnerControls">976d6fc2-348c-4ea9-96c6-185fb96edd43</TermId>
        </TermInfo>
      </Terms>
    </eShareKeywordsTaxHTField0>
    <eShareCommittee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Committee on Fiscal Affairs</TermName>
          <TermId xmlns="http://schemas.microsoft.com/office/infopath/2007/PartnerControls">d88853ef-2075-4c47-b149-efe9b961c610</TermId>
        </TermInfo>
      </Terms>
    </eShareCommitteeTaxHTField0>
    <OECDKimBussinessContext xmlns="54c4cd27-f286-408f-9ce0-33c1e0f3ab39" xsi:nil="true"/>
    <OECDlanguage xmlns="ca82dde9-3436-4d3d-bddd-d31447390034">English</OECDlanguage>
    <OECDPinnedBy xmlns="cf16f947-c9fc-4be9-80b4-2a32b4ac226e">
      <UserInfo>
        <DisplayName/>
        <AccountId xsi:nil="true"/>
        <AccountType/>
      </UserInfo>
    </OECDPinnedBy>
    <OECDMeetingDate xmlns="54c4cd27-f286-408f-9ce0-33c1e0f3ab39" xsi:nil="true"/>
    <OECDTagsCache xmlns="cf16f947-c9fc-4be9-80b4-2a32b4ac226e" xsi:nil="true"/>
    <OECDDeliverableManager xmlns="cf16f947-c9fc-4be9-80b4-2a32b4ac226e">
      <UserInfo>
        <DisplayName/>
        <AccountId xsi:nil="true"/>
        <AccountType/>
      </UserInfo>
    </OECDDeliverableManager>
    <l9a152565aff414c8d842958d210d414 xmlns="cf16f947-c9fc-4be9-80b4-2a32b4ac226e" xsi:nil="true"/>
    <OECDKimProvenance xmlns="54c4cd27-f286-408f-9ce0-33c1e0f3ab39" xsi:nil="true"/>
    <OECDExpirationDate xmlns="9e406c50-2549-4f1e-a767-e9b68096b47b" xsi:nil="true"/>
    <OECDMainProject xmlns="cf16f947-c9fc-4be9-80b4-2a32b4ac226e" xsi:nil="true"/>
    <OECDKimStatus xmlns="54c4cd27-f286-408f-9ce0-33c1e0f3ab39">Draft</OECDKimStatus>
  </documentManagement>
</p:properties>
</file>

<file path=customXml/item3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4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8B4DD370EC31429186F3AD49F0D3098F004A77CEA22D3A40738DB9741B0FD4187A0081A297DA330C4955888849EBD611C22600877179D8AAE8994BA879D7D75195FAFF" ma:contentTypeVersion="73" ma:contentTypeDescription="" ma:contentTypeScope="" ma:versionID="2ad20024e260133b3ffa0fa832d23fe6">
  <xsd:schema xmlns:xsd="http://www.w3.org/2001/XMLSchema" xmlns:xs="http://www.w3.org/2001/XMLSchema" xmlns:p="http://schemas.microsoft.com/office/2006/metadata/properties" xmlns:ns2="54c4cd27-f286-408f-9ce0-33c1e0f3ab39" xmlns:ns3="9e406c50-2549-4f1e-a767-e9b68096b47b" xmlns:ns4="ca82dde9-3436-4d3d-bddd-d31447390034" xmlns:ns5="cf16f947-c9fc-4be9-80b4-2a32b4ac226e" xmlns:ns6="c9f238dd-bb73-4aef-a7a5-d644ad823e52" targetNamespace="http://schemas.microsoft.com/office/2006/metadata/properties" ma:root="true" ma:fieldsID="3b7595b076d9973d37a627663b43705d" ns2:_="" ns3:_="" ns4:_="" ns5:_="" ns6:_="">
    <xsd:import namespace="54c4cd27-f286-408f-9ce0-33c1e0f3ab39"/>
    <xsd:import namespace="9e406c50-2549-4f1e-a767-e9b68096b47b"/>
    <xsd:import namespace="ca82dde9-3436-4d3d-bddd-d31447390034"/>
    <xsd:import namespace="cf16f947-c9fc-4be9-80b4-2a32b4ac226e"/>
    <xsd:import namespace="c9f238dd-bb73-4aef-a7a5-d644ad823e52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6:eShareKeywordsTaxHTField0" minOccurs="0"/>
                <xsd:element ref="ns6:eShareTopicTaxHTField0" minOccurs="0"/>
                <xsd:element ref="ns6:eShareCountryTaxHTField0" minOccurs="0"/>
                <xsd:element ref="ns5:l9a152565aff414c8d842958d210d414" minOccurs="0"/>
                <xsd:element ref="ns2:OECDKimBussinessContext" minOccurs="0"/>
                <xsd:element ref="ns4:TaxCatchAll" minOccurs="0"/>
                <xsd:element ref="ns4:TaxCatchAllLabel" minOccurs="0"/>
                <xsd:element ref="ns6:eSharePWBTaxHTField0" minOccurs="0"/>
                <xsd:element ref="ns6:eShareCommitteeTaxHTField0" minOccurs="0"/>
                <xsd:element ref="ns3:hfa66f2e5af148f08064c2e62791b306" minOccurs="0"/>
                <xsd:element ref="ns5:g48437ce2c3c4c508e6dbb232c223ecb" minOccurs="0"/>
                <xsd:element ref="ns2:OECDKimProvenance" minOccurs="0"/>
                <xsd:element ref="ns5:OECDDeliverableManag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 ma:readOnly="fals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27" nillable="true" ma:displayName="Kim business context" ma:description="" ma:hidden="true" ma:internalName="OECDKimBussinessContext" ma:readOnly="false">
      <xsd:simpleType>
        <xsd:restriction base="dms:Text"/>
      </xsd:simpleType>
    </xsd:element>
    <xsd:element name="OECDKimProvenance" ma:index="36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06c50-2549-4f1e-a767-e9b68096b47b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hfa66f2e5af148f08064c2e62791b306" ma:index="34" nillable="true" ma:taxonomy="true" ma:internalName="hfa66f2e5af148f08064c2e62791b306" ma:taxonomyFieldName="OECDHorizontalProjects" ma:displayName="Horizontal project" ma:readOnly="false" ma:default="" ma:fieldId="{1fa66f2e-5af1-48f0-8064-c2e62791b306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29" nillable="true" ma:displayName="Taxonomy Catch All Column" ma:hidden="true" ma:list="{bb313c73-16b7-424d-af27-bacb5b0305bc}" ma:internalName="TaxCatchAll" ma:showField="CatchAllData" ma:web="9e406c50-2549-4f1e-a767-e9b68096b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0" nillable="true" ma:displayName="Taxonomy Catch All Column1" ma:hidden="true" ma:list="{bb313c73-16b7-424d-af27-bacb5b0305bc}" ma:internalName="TaxCatchAllLabel" ma:readOnly="true" ma:showField="CatchAllDataLabel" ma:web="9e406c50-2549-4f1e-a767-e9b68096b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16f947-c9fc-4be9-80b4-2a32b4ac226e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639da05e-b3c6-46a1-b83b-8ce0cfde2092" ma:internalName="OECDProjectLookup" ma:readOnly="false" ma:showField="OECDShortProjectName" ma:web="cf16f947-c9fc-4be9-80b4-2a32b4ac226e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639da05e-b3c6-46a1-b83b-8ce0cfde2092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/>
      </xsd:simpleType>
    </xsd:element>
    <xsd:element name="l9a152565aff414c8d842958d210d414" ma:index="25" nillable="true" ma:displayName="Deliverable owner_0" ma:hidden="true" ma:internalName="l9a152565aff414c8d842958d210d414">
      <xsd:simpleType>
        <xsd:restriction base="dms:Note"/>
      </xsd:simpleType>
    </xsd:element>
    <xsd:element name="g48437ce2c3c4c508e6dbb232c223ecb" ma:index="35" nillable="true" ma:taxonomy="true" ma:internalName="g48437ce2c3c4c508e6dbb232c223ecb" ma:taxonomyFieldName="OECDProjectOwnerStructure" ma:displayName="Project owner" ma:readOnly="false" ma:default="" ma:fieldId="048437ce-2c3c-4c50-8e6d-bb232c223ecb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DeliverableManager" ma:index="37" nillable="true" ma:displayName="In charge" ma:description="" ma:hidden="true" ma:internalName="OECDDeliverable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KeywordsTaxHTField0" ma:index="22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TopicTaxHTField0" ma:index="23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CountryTaxHTField0" ma:index="24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31" nillable="true" ma:taxonomy="true" ma:internalName="eSharePWBTaxHTField0" ma:taxonomyFieldName="OECDPWB" ma:displayName="PWB" ma:readOnly="false" ma:fieldId="{fe327ce1-b783-48aa-9b0b-52ad26d1c9f6}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CommitteeTaxHTField0" ma:index="33" nillable="true" ma:taxonomy="true" ma:internalName="eShareCommitteeTaxHTField0" ma:taxonomyFieldName="OECDCommittee" ma:displayName="Committee" ma:readOnly="false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5A922E-1044-4CFB-B961-BABB927E567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A6614BE-5E93-4695-9615-B828B7366510}">
  <ds:schemaRefs>
    <ds:schemaRef ds:uri="54c4cd27-f286-408f-9ce0-33c1e0f3ab39"/>
    <ds:schemaRef ds:uri="cf16f947-c9fc-4be9-80b4-2a32b4ac226e"/>
    <ds:schemaRef ds:uri="http://purl.org/dc/terms/"/>
    <ds:schemaRef ds:uri="http://schemas.openxmlformats.org/package/2006/metadata/core-properties"/>
    <ds:schemaRef ds:uri="c9f238dd-bb73-4aef-a7a5-d644ad823e52"/>
    <ds:schemaRef ds:uri="http://schemas.microsoft.com/office/2006/documentManagement/types"/>
    <ds:schemaRef ds:uri="http://schemas.microsoft.com/office/infopath/2007/PartnerControls"/>
    <ds:schemaRef ds:uri="ca82dde9-3436-4d3d-bddd-d31447390034"/>
    <ds:schemaRef ds:uri="http://purl.org/dc/elements/1.1/"/>
    <ds:schemaRef ds:uri="http://schemas.microsoft.com/office/2006/metadata/properties"/>
    <ds:schemaRef ds:uri="9e406c50-2549-4f1e-a767-e9b68096b47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338E12F-AFDA-41E0-A2DE-8C39DAD5971B}">
  <ds:schemaRefs>
    <ds:schemaRef ds:uri="http://www.oecd.org/eshare/projectsentre/CtFieldPriority/"/>
    <ds:schemaRef ds:uri="http://schemas.microsoft.com/2003/10/Serialization/Arrays"/>
  </ds:schemaRefs>
</ds:datastoreItem>
</file>

<file path=customXml/itemProps4.xml><?xml version="1.0" encoding="utf-8"?>
<ds:datastoreItem xmlns:ds="http://schemas.openxmlformats.org/officeDocument/2006/customXml" ds:itemID="{06110A63-2C70-4936-A7FA-E157F4A5B634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A0F9236-6488-4590-9606-56408E8AD3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c4cd27-f286-408f-9ce0-33c1e0f3ab39"/>
    <ds:schemaRef ds:uri="9e406c50-2549-4f1e-a767-e9b68096b47b"/>
    <ds:schemaRef ds:uri="ca82dde9-3436-4d3d-bddd-d31447390034"/>
    <ds:schemaRef ds:uri="cf16f947-c9fc-4be9-80b4-2a32b4ac226e"/>
    <ds:schemaRef ds:uri="c9f238dd-bb73-4aef-a7a5-d644ad823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2610</TotalTime>
  <Words>421</Words>
  <Application>Microsoft Office PowerPoint</Application>
  <PresentationFormat>On-screen Show (4:3)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Helvetica 65 Medium</vt:lpstr>
      <vt:lpstr>OECD_English_white</vt:lpstr>
      <vt:lpstr>International Cooperation on Tax</vt:lpstr>
      <vt:lpstr>The International Tax Landscape</vt:lpstr>
      <vt:lpstr>New Tools Available – Exchange of Information</vt:lpstr>
      <vt:lpstr>New Tools Available – Exchange of Information</vt:lpstr>
      <vt:lpstr>New Tools Available - BEPS</vt:lpstr>
      <vt:lpstr>Inclusion in international fora </vt:lpstr>
      <vt:lpstr>More changes to come</vt:lpstr>
      <vt:lpstr>Challenges</vt:lpstr>
      <vt:lpstr>Thanks – Questions?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BARRET Edward</dc:creator>
  <cp:lastModifiedBy>STEAD Joseph, CTP/GRD</cp:lastModifiedBy>
  <cp:revision>138</cp:revision>
  <dcterms:created xsi:type="dcterms:W3CDTF">2017-10-03T13:26:36Z</dcterms:created>
  <dcterms:modified xsi:type="dcterms:W3CDTF">2019-03-07T16:19:32Z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ECDCountry">
    <vt:lpwstr/>
  </property>
  <property fmtid="{D5CDD505-2E9C-101B-9397-08002B2CF9AE}" pid="3" name="OECDTopic">
    <vt:lpwstr>330;#Tax|3c2cc7b2-16db-4835-a205-ec50853e489b;#203;#CFA|87bf99fd-5963-4fac-9b5b-be505cb0390d</vt:lpwstr>
  </property>
  <property fmtid="{D5CDD505-2E9C-101B-9397-08002B2CF9AE}" pid="4" name="OECDCommittee">
    <vt:lpwstr>244;#Committee on Fiscal Affairs|d88853ef-2075-4c47-b149-efe9b961c610</vt:lpwstr>
  </property>
  <property fmtid="{D5CDD505-2E9C-101B-9397-08002B2CF9AE}" pid="5" name="ContentTypeId">
    <vt:lpwstr>0x0101008B4DD370EC31429186F3AD49F0D3098F004A77CEA22D3A40738DB9741B0FD4187A0081A297DA330C4955888849EBD611C22600877179D8AAE8994BA879D7D75195FAFF</vt:lpwstr>
  </property>
  <property fmtid="{D5CDD505-2E9C-101B-9397-08002B2CF9AE}" pid="6" name="OECDPWB">
    <vt:lpwstr>334;#3.3.1.1 BEPS Implementation Phase / Inclusive Framework (Actions 1-15)|2af31f4d-4e1c-4d76-88b6-e84e8e0d2181</vt:lpwstr>
  </property>
  <property fmtid="{D5CDD505-2E9C-101B-9397-08002B2CF9AE}" pid="7" name="eShareOrganisationTaxHTField0">
    <vt:lpwstr/>
  </property>
  <property fmtid="{D5CDD505-2E9C-101B-9397-08002B2CF9AE}" pid="8" name="OECDKeywords">
    <vt:lpwstr>331;#CTP|564fea09-fedc-48c9-83f2-f2a3f28970fa;#332;#CFA|adc45d30-e728-4a4f-a678-dddd7be43549;#333;#Inclusive Framework|976d6fc2-348c-4ea9-96c6-185fb96edd43</vt:lpwstr>
  </property>
  <property fmtid="{D5CDD505-2E9C-101B-9397-08002B2CF9AE}" pid="9" name="OECDHorizontalProjects">
    <vt:lpwstr/>
  </property>
  <property fmtid="{D5CDD505-2E9C-101B-9397-08002B2CF9AE}" pid="10" name="OECDProjectOwnerStructure">
    <vt:lpwstr>159;#CTP|2aa3ac12-48c1-4343-85c1-6fcb55fd7c32</vt:lpwstr>
  </property>
  <property fmtid="{D5CDD505-2E9C-101B-9397-08002B2CF9AE}" pid="11" name="OECDOrganisation">
    <vt:lpwstr/>
  </property>
  <property fmtid="{D5CDD505-2E9C-101B-9397-08002B2CF9AE}" pid="12" name="_docset_NoMedatataSyncRequired">
    <vt:lpwstr>False</vt:lpwstr>
  </property>
</Properties>
</file>