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9"/>
  </p:notesMasterIdLst>
  <p:handoutMasterIdLst>
    <p:handoutMasterId r:id="rId10"/>
  </p:handoutMasterIdLst>
  <p:sldIdLst>
    <p:sldId id="278" r:id="rId2"/>
    <p:sldId id="286" r:id="rId3"/>
    <p:sldId id="287" r:id="rId4"/>
    <p:sldId id="291" r:id="rId5"/>
    <p:sldId id="288" r:id="rId6"/>
    <p:sldId id="289" r:id="rId7"/>
    <p:sldId id="276" r:id="rId8"/>
  </p:sldIdLst>
  <p:sldSz cx="10693400" cy="7556500"/>
  <p:notesSz cx="6797675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1">
          <p15:clr>
            <a:srgbClr val="A4A3A4"/>
          </p15:clr>
        </p15:guide>
        <p15:guide id="2" pos="31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014"/>
    <a:srgbClr val="F66014"/>
    <a:srgbClr val="BEBEBE"/>
    <a:srgbClr val="706F6E"/>
    <a:srgbClr val="4D4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2" autoAdjust="0"/>
    <p:restoredTop sz="94523" autoAdjust="0"/>
  </p:normalViewPr>
  <p:slideViewPr>
    <p:cSldViewPr>
      <p:cViewPr varScale="1">
        <p:scale>
          <a:sx n="196" d="100"/>
          <a:sy n="196" d="100"/>
        </p:scale>
        <p:origin x="2632" y="176"/>
      </p:cViewPr>
      <p:guideLst>
        <p:guide orient="horz" pos="2471"/>
        <p:guide pos="31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16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A4718-35AA-43FF-B154-3C7FB6D4ADAE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333C8-8C57-41D0-ABCB-58EE339EB9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244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7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092" y="0"/>
            <a:ext cx="2946065" cy="497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7055CED-10FC-4EB0-BC67-2E9CAA801F6E}" type="datetimeFigureOut">
              <a:rPr lang="de-DE"/>
              <a:pPr>
                <a:defRPr/>
              </a:pPr>
              <a:t>21.03.19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61" y="4715384"/>
            <a:ext cx="5439355" cy="446745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7688"/>
            <a:ext cx="2946065" cy="497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092" y="9427688"/>
            <a:ext cx="2946065" cy="497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6648718-EE31-43FC-95AE-47879A0A9D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81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648718-EE31-43FC-95AE-47879A0A9DA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349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648718-EE31-43FC-95AE-47879A0A9DA4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78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648718-EE31-43FC-95AE-47879A0A9DA4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27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648718-EE31-43FC-95AE-47879A0A9DA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45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648718-EE31-43FC-95AE-47879A0A9DA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781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26086" indent="-220553" defTabSz="4411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67193" indent="-220553" defTabSz="4411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08299" indent="-220553" defTabSz="4411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49406" indent="-220553" defTabSz="4411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8D67DF3-2B66-4ECF-A412-552B87562D25}" type="slidenum">
              <a:rPr lang="de-DE" smtClean="0"/>
              <a:pPr eaLnBrk="1" hangingPunct="1"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3"/>
          <p:cNvGrpSpPr/>
          <p:nvPr userDrawn="1"/>
        </p:nvGrpSpPr>
        <p:grpSpPr>
          <a:xfrm>
            <a:off x="1397" y="6442546"/>
            <a:ext cx="10692003" cy="270002"/>
            <a:chOff x="0" y="2157209"/>
            <a:chExt cx="10692003" cy="270002"/>
          </a:xfrm>
          <a:noFill/>
        </p:grpSpPr>
        <p:sp>
          <p:nvSpPr>
            <p:cNvPr id="8" name="Rectangle 74"/>
            <p:cNvSpPr/>
            <p:nvPr/>
          </p:nvSpPr>
          <p:spPr>
            <a:xfrm>
              <a:off x="0" y="2157209"/>
              <a:ext cx="10692003" cy="179997"/>
            </a:xfrm>
            <a:prstGeom prst="rect">
              <a:avLst/>
            </a:prstGeom>
            <a:solidFill>
              <a:srgbClr val="706F6E"/>
            </a:solidFill>
            <a:ln w="12700" cmpd="sng">
              <a:solidFill>
                <a:srgbClr val="706F6E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Arial"/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75"/>
            <p:cNvSpPr/>
            <p:nvPr/>
          </p:nvSpPr>
          <p:spPr>
            <a:xfrm>
              <a:off x="0" y="2337206"/>
              <a:ext cx="10692003" cy="90005"/>
            </a:xfrm>
            <a:prstGeom prst="rect">
              <a:avLst/>
            </a:prstGeom>
            <a:solidFill>
              <a:srgbClr val="F76014"/>
            </a:solidFill>
            <a:ln w="12700" cmpd="sng">
              <a:solidFill>
                <a:srgbClr val="F66014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Arial"/>
                <a:ea typeface="ＭＳ Ｐゴシック" charset="-128"/>
                <a:cs typeface="+mn-cs"/>
              </a:endParaRPr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672F25D4-36D5-4B3C-ACF5-D5E280FBA2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6131" y="6761392"/>
            <a:ext cx="1728192" cy="783367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8B45ED98-7F3E-41C5-8000-CBC79D8711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4670" y="343352"/>
            <a:ext cx="9624060" cy="1259417"/>
          </a:xfrm>
        </p:spPr>
        <p:txBody>
          <a:bodyPr/>
          <a:lstStyle>
            <a:lvl1pPr>
              <a:defRPr/>
            </a:lvl1pPr>
          </a:lstStyle>
          <a:p>
            <a:br>
              <a:rPr lang="de-DE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628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7A044-5763-42CB-B385-7C694776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7D3498D-3F45-41D7-923B-B2793788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39EF873-44F0-4770-ACF3-69C4B68C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Vortrag: Basics rund um die Bilanz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080D56-985B-431D-B5CB-037A1983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8C5B-B3BF-4405-997B-6557B46DBF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3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4"/>
          <p:cNvSpPr>
            <a:spLocks noChangeArrowheads="1"/>
          </p:cNvSpPr>
          <p:nvPr/>
        </p:nvSpPr>
        <p:spPr bwMode="auto">
          <a:xfrm>
            <a:off x="1588" y="2336800"/>
            <a:ext cx="10691812" cy="5219700"/>
          </a:xfrm>
          <a:prstGeom prst="rect">
            <a:avLst/>
          </a:prstGeom>
          <a:solidFill>
            <a:srgbClr val="D6D6D6"/>
          </a:solidFill>
          <a:ln w="12700">
            <a:solidFill>
              <a:srgbClr val="D6D6D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5"/>
          <p:cNvSpPr>
            <a:spLocks noChangeArrowheads="1"/>
          </p:cNvSpPr>
          <p:nvPr/>
        </p:nvSpPr>
        <p:spPr bwMode="auto">
          <a:xfrm>
            <a:off x="1588" y="2157413"/>
            <a:ext cx="10691812" cy="179387"/>
          </a:xfrm>
          <a:prstGeom prst="rect">
            <a:avLst/>
          </a:prstGeom>
          <a:solidFill>
            <a:srgbClr val="706F6E"/>
          </a:solidFill>
          <a:ln w="12700">
            <a:solidFill>
              <a:srgbClr val="706F6E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1588" y="2336800"/>
            <a:ext cx="10691812" cy="90488"/>
          </a:xfrm>
          <a:prstGeom prst="rect">
            <a:avLst/>
          </a:prstGeom>
          <a:solidFill>
            <a:srgbClr val="F66014"/>
          </a:solidFill>
          <a:ln w="12700">
            <a:solidFill>
              <a:srgbClr val="F76014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F7479AC-17F5-4D61-B4DC-7669BAC14F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46500" y="249858"/>
            <a:ext cx="3312368" cy="150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5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tzt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 userDrawn="1"/>
        </p:nvGrpSpPr>
        <p:grpSpPr>
          <a:xfrm>
            <a:off x="0" y="2157209"/>
            <a:ext cx="10692003" cy="270002"/>
            <a:chOff x="0" y="2157209"/>
            <a:chExt cx="10692003" cy="270002"/>
          </a:xfrm>
          <a:noFill/>
        </p:grpSpPr>
        <p:sp>
          <p:nvSpPr>
            <p:cNvPr id="3" name="Rectangle 74"/>
            <p:cNvSpPr/>
            <p:nvPr/>
          </p:nvSpPr>
          <p:spPr>
            <a:xfrm>
              <a:off x="0" y="2157209"/>
              <a:ext cx="10692003" cy="179997"/>
            </a:xfrm>
            <a:prstGeom prst="rect">
              <a:avLst/>
            </a:prstGeom>
            <a:solidFill>
              <a:srgbClr val="706F6E"/>
            </a:solidFill>
            <a:ln w="12700" cmpd="sng">
              <a:solidFill>
                <a:srgbClr val="706F6E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Arial"/>
                <a:ea typeface="ＭＳ Ｐゴシック" charset="-128"/>
                <a:cs typeface="+mn-cs"/>
              </a:endParaRPr>
            </a:p>
          </p:txBody>
        </p:sp>
        <p:sp>
          <p:nvSpPr>
            <p:cNvPr id="4" name="Rectangle 75"/>
            <p:cNvSpPr/>
            <p:nvPr/>
          </p:nvSpPr>
          <p:spPr>
            <a:xfrm>
              <a:off x="0" y="2337206"/>
              <a:ext cx="10692003" cy="90005"/>
            </a:xfrm>
            <a:prstGeom prst="rect">
              <a:avLst/>
            </a:prstGeom>
            <a:solidFill>
              <a:srgbClr val="F76014"/>
            </a:solidFill>
            <a:ln w="12700" cmpd="sng">
              <a:solidFill>
                <a:srgbClr val="F66014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Arial"/>
                <a:ea typeface="ＭＳ Ｐゴシック" charset="-128"/>
                <a:cs typeface="+mn-cs"/>
              </a:endParaRPr>
            </a:p>
          </p:txBody>
        </p:sp>
      </p:grpSp>
      <p:sp>
        <p:nvSpPr>
          <p:cNvPr id="5" name="TextBox 76"/>
          <p:cNvSpPr txBox="1">
            <a:spLocks noChangeArrowheads="1"/>
          </p:cNvSpPr>
          <p:nvPr userDrawn="1"/>
        </p:nvSpPr>
        <p:spPr bwMode="auto">
          <a:xfrm>
            <a:off x="7866980" y="6415087"/>
            <a:ext cx="232886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413"/>
              </a:lnSpc>
              <a:defRPr/>
            </a:pPr>
            <a:r>
              <a:rPr lang="en-US" sz="1000" b="1" dirty="0">
                <a:solidFill>
                  <a:srgbClr val="706F6E"/>
                </a:solidFill>
                <a:cs typeface="+mn-cs"/>
              </a:rPr>
              <a:t>Seitz </a:t>
            </a:r>
            <a:r>
              <a:rPr lang="en-US" sz="1000" b="1" dirty="0" err="1">
                <a:solidFill>
                  <a:srgbClr val="706F6E"/>
                </a:solidFill>
                <a:cs typeface="+mn-cs"/>
              </a:rPr>
              <a:t>Partnerschaftsgesellschaft</a:t>
            </a:r>
            <a:r>
              <a:rPr lang="en-US" sz="1000" dirty="0">
                <a:solidFill>
                  <a:srgbClr val="706F6E"/>
                </a:solidFill>
                <a:cs typeface="+mn-cs"/>
              </a:rPr>
              <a:t> </a:t>
            </a:r>
            <a:r>
              <a:rPr lang="en-US" sz="1000" dirty="0" err="1">
                <a:solidFill>
                  <a:srgbClr val="706F6E"/>
                </a:solidFill>
                <a:cs typeface="+mn-cs"/>
              </a:rPr>
              <a:t>Rechtsanwälte</a:t>
            </a:r>
            <a:r>
              <a:rPr lang="en-US" sz="1000" dirty="0">
                <a:solidFill>
                  <a:srgbClr val="706F6E"/>
                </a:solidFill>
                <a:cs typeface="+mn-cs"/>
              </a:rPr>
              <a:t> </a:t>
            </a:r>
            <a:r>
              <a:rPr lang="en-US" sz="1000" dirty="0" err="1">
                <a:solidFill>
                  <a:srgbClr val="706F6E"/>
                </a:solidFill>
                <a:cs typeface="+mn-cs"/>
              </a:rPr>
              <a:t>Steuerberater</a:t>
            </a:r>
            <a:endParaRPr lang="en-US" sz="1000" dirty="0">
              <a:solidFill>
                <a:srgbClr val="706F6E"/>
              </a:solidFill>
              <a:cs typeface="+mn-cs"/>
            </a:endParaRPr>
          </a:p>
          <a:p>
            <a:pPr eaLnBrk="1" hangingPunct="1">
              <a:lnSpc>
                <a:spcPts val="1413"/>
              </a:lnSpc>
              <a:defRPr/>
            </a:pPr>
            <a:r>
              <a:rPr lang="en-US" sz="1000" dirty="0" err="1">
                <a:solidFill>
                  <a:srgbClr val="706F6E"/>
                </a:solidFill>
                <a:cs typeface="+mn-cs"/>
              </a:rPr>
              <a:t>Aachener</a:t>
            </a:r>
            <a:r>
              <a:rPr lang="en-US" sz="1000" dirty="0">
                <a:solidFill>
                  <a:srgbClr val="706F6E"/>
                </a:solidFill>
                <a:cs typeface="+mn-cs"/>
              </a:rPr>
              <a:t> </a:t>
            </a:r>
            <a:r>
              <a:rPr lang="en-US" sz="1000" dirty="0" err="1">
                <a:solidFill>
                  <a:srgbClr val="706F6E"/>
                </a:solidFill>
                <a:cs typeface="+mn-cs"/>
              </a:rPr>
              <a:t>Straße</a:t>
            </a:r>
            <a:r>
              <a:rPr lang="en-US" sz="1000" dirty="0">
                <a:solidFill>
                  <a:srgbClr val="706F6E"/>
                </a:solidFill>
                <a:cs typeface="+mn-cs"/>
              </a:rPr>
              <a:t> 621 · D-50933 Köln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CBF469B-F268-4C30-B2A5-87C027B30B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34932" y="5272870"/>
            <a:ext cx="2376264" cy="107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9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 userDrawn="1"/>
        </p:nvGrpSpPr>
        <p:grpSpPr>
          <a:xfrm>
            <a:off x="0" y="0"/>
            <a:ext cx="10692003" cy="7559103"/>
            <a:chOff x="0" y="-2603"/>
            <a:chExt cx="10692003" cy="7559103"/>
          </a:xfrm>
          <a:noFill/>
        </p:grpSpPr>
        <p:sp>
          <p:nvSpPr>
            <p:cNvPr id="5" name="Rectangle 3"/>
            <p:cNvSpPr/>
            <p:nvPr/>
          </p:nvSpPr>
          <p:spPr>
            <a:xfrm>
              <a:off x="0" y="-2603"/>
              <a:ext cx="10692003" cy="7559103"/>
            </a:xfrm>
            <a:prstGeom prst="rect">
              <a:avLst/>
            </a:prstGeom>
            <a:solidFill>
              <a:srgbClr val="706F6E"/>
            </a:solidFill>
            <a:ln w="12700" cmpd="sng">
              <a:solidFill>
                <a:srgbClr val="706D6D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Arial"/>
                <a:ea typeface="ＭＳ Ｐゴシック" charset="-128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5994" y="2184806"/>
              <a:ext cx="2932074" cy="365084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1200"/>
                </a:spcAft>
                <a:defRPr lang="en-US"/>
              </a:pPr>
              <a:r>
                <a:rPr lang="en-US" sz="1200" b="1" dirty="0">
                  <a:solidFill>
                    <a:srgbClr val="F76014"/>
                  </a:solidFill>
                  <a:latin typeface="Arial"/>
                  <a:ea typeface="Times New Roman" charset="77"/>
                  <a:cs typeface="Arial"/>
                </a:rPr>
                <a:t>Inhalt</a:t>
              </a:r>
            </a:p>
          </p:txBody>
        </p:sp>
      </p:grpSp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816350" y="592138"/>
            <a:ext cx="3259138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FFFFFF"/>
                </a:solidFill>
                <a:ea typeface="Times New Roman" pitchFamily="18" charset="0"/>
              </a:rPr>
              <a:t>Seitz</a:t>
            </a:r>
            <a:r>
              <a:rPr lang="en-US" sz="1000" dirty="0">
                <a:solidFill>
                  <a:srgbClr val="FFFFFF"/>
                </a:solidFill>
                <a:ea typeface="Times New Roman" pitchFamily="18" charset="0"/>
              </a:rPr>
              <a:t> Rechtsanwälte </a:t>
            </a:r>
            <a:r>
              <a:rPr lang="en-US" sz="1000" dirty="0" err="1">
                <a:solidFill>
                  <a:srgbClr val="FFFFFF"/>
                </a:solidFill>
                <a:ea typeface="Times New Roman" pitchFamily="18" charset="0"/>
              </a:rPr>
              <a:t>Steuerberater</a:t>
            </a:r>
            <a:r>
              <a:rPr lang="en-US" sz="1000" dirty="0">
                <a:solidFill>
                  <a:srgbClr val="FFFFFF"/>
                </a:solidFill>
                <a:ea typeface="Times New Roman" pitchFamily="18" charset="0"/>
              </a:rPr>
              <a:t> · </a:t>
            </a:r>
            <a:r>
              <a:rPr lang="en-US" sz="1000" dirty="0" err="1">
                <a:solidFill>
                  <a:srgbClr val="FFFFFF"/>
                </a:solidFill>
                <a:ea typeface="Times New Roman" pitchFamily="18" charset="0"/>
              </a:rPr>
              <a:t>Steuerrecht</a:t>
            </a:r>
            <a:r>
              <a:rPr lang="en-US" sz="1000" dirty="0">
                <a:solidFill>
                  <a:srgbClr val="FFFFFF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10"/>
          </p:nvPr>
        </p:nvSpPr>
        <p:spPr>
          <a:xfrm>
            <a:off x="3816000" y="2520000"/>
            <a:ext cx="311500" cy="4230050"/>
          </a:xfrm>
          <a:prstGeom prst="rect">
            <a:avLst/>
          </a:prstGeom>
        </p:spPr>
        <p:txBody>
          <a:bodyPr vert="horz" lIns="0" tIns="0" rIns="0" bIns="0" numCol="1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700"/>
              </a:spcAft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11"/>
          </p:nvPr>
        </p:nvSpPr>
        <p:spPr>
          <a:xfrm>
            <a:off x="4279900" y="2520000"/>
            <a:ext cx="4495800" cy="42300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700"/>
              </a:spcAft>
              <a:buNone/>
              <a:defRPr sz="1000" baseline="0">
                <a:solidFill>
                  <a:schemeClr val="bg1"/>
                </a:solidFill>
              </a:defRPr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590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94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4"/>
          <p:cNvSpPr>
            <a:spLocks noChangeArrowheads="1"/>
          </p:cNvSpPr>
          <p:nvPr/>
        </p:nvSpPr>
        <p:spPr bwMode="auto">
          <a:xfrm>
            <a:off x="1588" y="2336800"/>
            <a:ext cx="10691812" cy="5219700"/>
          </a:xfrm>
          <a:prstGeom prst="rect">
            <a:avLst/>
          </a:prstGeom>
          <a:solidFill>
            <a:srgbClr val="D6D6D6"/>
          </a:solidFill>
          <a:ln w="12700">
            <a:solidFill>
              <a:srgbClr val="D6D6D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de-DE" sz="1800">
              <a:cs typeface="+mn-cs"/>
            </a:endParaRPr>
          </a:p>
        </p:txBody>
      </p:sp>
      <p:sp>
        <p:nvSpPr>
          <p:cNvPr id="3" name="Rectangle 75"/>
          <p:cNvSpPr>
            <a:spLocks noChangeArrowheads="1"/>
          </p:cNvSpPr>
          <p:nvPr/>
        </p:nvSpPr>
        <p:spPr bwMode="auto">
          <a:xfrm>
            <a:off x="1588" y="2157413"/>
            <a:ext cx="10691812" cy="179387"/>
          </a:xfrm>
          <a:prstGeom prst="rect">
            <a:avLst/>
          </a:prstGeom>
          <a:solidFill>
            <a:srgbClr val="706F6E"/>
          </a:solidFill>
          <a:ln w="12700">
            <a:solidFill>
              <a:srgbClr val="706F6E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de-DE" sz="1800">
              <a:cs typeface="+mn-cs"/>
            </a:endParaRPr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1588" y="2336800"/>
            <a:ext cx="10691812" cy="90488"/>
          </a:xfrm>
          <a:prstGeom prst="rect">
            <a:avLst/>
          </a:prstGeom>
          <a:solidFill>
            <a:srgbClr val="F66014"/>
          </a:solidFill>
          <a:ln w="12700">
            <a:solidFill>
              <a:srgbClr val="F76014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de-DE" sz="1800"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5C6FAF5-E3B2-4A71-BE22-85D99C7D8D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46500" y="249858"/>
            <a:ext cx="3312368" cy="150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8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 userDrawn="1"/>
        </p:nvGrpSpPr>
        <p:grpSpPr>
          <a:xfrm>
            <a:off x="0" y="-470223"/>
            <a:ext cx="10692003" cy="7559103"/>
            <a:chOff x="0" y="-2603"/>
            <a:chExt cx="10692003" cy="7559103"/>
          </a:xfrm>
          <a:noFill/>
        </p:grpSpPr>
        <p:sp>
          <p:nvSpPr>
            <p:cNvPr id="5" name="Rectangle 3"/>
            <p:cNvSpPr/>
            <p:nvPr/>
          </p:nvSpPr>
          <p:spPr>
            <a:xfrm>
              <a:off x="0" y="-2603"/>
              <a:ext cx="10692003" cy="7559103"/>
            </a:xfrm>
            <a:prstGeom prst="rect">
              <a:avLst/>
            </a:prstGeom>
            <a:solidFill>
              <a:srgbClr val="706F6E"/>
            </a:solidFill>
            <a:ln w="12700" cmpd="sng">
              <a:solidFill>
                <a:srgbClr val="706D6D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4194572" y="737251"/>
              <a:ext cx="2411184" cy="16110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lang="en-US"/>
              </a:pPr>
              <a:r>
                <a:rPr lang="en-US" sz="1000" b="1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Seitz</a:t>
              </a:r>
              <a:r>
                <a:rPr lang="en-US" sz="1000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 </a:t>
              </a:r>
              <a:r>
                <a:rPr lang="en-US" sz="1000" dirty="0" err="1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Rechtsanwälte</a:t>
              </a:r>
              <a:r>
                <a:rPr lang="en-US" sz="1000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 </a:t>
              </a:r>
              <a:r>
                <a:rPr lang="en-US" sz="1000" dirty="0" err="1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Steuerberater</a:t>
              </a:r>
              <a:r>
                <a:rPr lang="en-US" sz="1000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 </a:t>
              </a: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3817698" y="1005509"/>
              <a:ext cx="2932074" cy="365084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1200"/>
                </a:spcAft>
                <a:defRPr lang="en-US"/>
              </a:pPr>
              <a:r>
                <a:rPr lang="en-US" sz="1200" b="1" dirty="0">
                  <a:solidFill>
                    <a:srgbClr val="F76014"/>
                  </a:solidFill>
                  <a:latin typeface="Arial"/>
                  <a:ea typeface="Times New Roman" charset="77"/>
                  <a:cs typeface="Arial"/>
                </a:rPr>
                <a:t>Inhalt</a:t>
              </a:r>
            </a:p>
          </p:txBody>
        </p:sp>
      </p:grpSp>
      <p:sp>
        <p:nvSpPr>
          <p:cNvPr id="96" name="Textplatzhalter 95"/>
          <p:cNvSpPr>
            <a:spLocks noGrp="1"/>
          </p:cNvSpPr>
          <p:nvPr>
            <p:ph type="body" sz="quarter" idx="10"/>
          </p:nvPr>
        </p:nvSpPr>
        <p:spPr>
          <a:xfrm>
            <a:off x="3854508" y="1194304"/>
            <a:ext cx="311500" cy="4230050"/>
          </a:xfrm>
          <a:prstGeom prst="rect">
            <a:avLst/>
          </a:prstGeom>
        </p:spPr>
        <p:txBody>
          <a:bodyPr vert="horz" lIns="0" tIns="0" rIns="0" bIns="0" numCol="1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700"/>
              </a:spcAft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11"/>
          </p:nvPr>
        </p:nvSpPr>
        <p:spPr>
          <a:xfrm>
            <a:off x="4266580" y="1194304"/>
            <a:ext cx="4495800" cy="42300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700"/>
              </a:spcAft>
              <a:buNone/>
              <a:defRPr sz="1000" baseline="0">
                <a:solidFill>
                  <a:schemeClr val="bg1"/>
                </a:solidFill>
              </a:defRPr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04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tzt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 userDrawn="1"/>
        </p:nvGrpSpPr>
        <p:grpSpPr>
          <a:xfrm>
            <a:off x="0" y="2157209"/>
            <a:ext cx="10692003" cy="270002"/>
            <a:chOff x="0" y="2157209"/>
            <a:chExt cx="10692003" cy="270002"/>
          </a:xfrm>
          <a:noFill/>
        </p:grpSpPr>
        <p:sp>
          <p:nvSpPr>
            <p:cNvPr id="3" name="Rectangle 74"/>
            <p:cNvSpPr/>
            <p:nvPr/>
          </p:nvSpPr>
          <p:spPr>
            <a:xfrm>
              <a:off x="0" y="2157209"/>
              <a:ext cx="10692003" cy="179997"/>
            </a:xfrm>
            <a:prstGeom prst="rect">
              <a:avLst/>
            </a:prstGeom>
            <a:solidFill>
              <a:srgbClr val="706F6E"/>
            </a:solidFill>
            <a:ln w="12700" cmpd="sng">
              <a:solidFill>
                <a:srgbClr val="706F6E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" name="Rectangle 75"/>
            <p:cNvSpPr/>
            <p:nvPr/>
          </p:nvSpPr>
          <p:spPr>
            <a:xfrm>
              <a:off x="0" y="2337206"/>
              <a:ext cx="10692003" cy="90005"/>
            </a:xfrm>
            <a:prstGeom prst="rect">
              <a:avLst/>
            </a:prstGeom>
            <a:solidFill>
              <a:srgbClr val="F76014"/>
            </a:solidFill>
            <a:ln w="12700" cmpd="sng">
              <a:solidFill>
                <a:srgbClr val="F66014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" name="TextBox 76"/>
          <p:cNvSpPr txBox="1">
            <a:spLocks noChangeArrowheads="1"/>
          </p:cNvSpPr>
          <p:nvPr userDrawn="1"/>
        </p:nvSpPr>
        <p:spPr bwMode="auto">
          <a:xfrm>
            <a:off x="7019925" y="6350000"/>
            <a:ext cx="243046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413"/>
              </a:lnSpc>
              <a:defRPr/>
            </a:pPr>
            <a:r>
              <a:rPr lang="en-US" altLang="de-DE" sz="1000" b="1" dirty="0">
                <a:solidFill>
                  <a:srgbClr val="706F6E"/>
                </a:solidFill>
                <a:cs typeface="+mn-cs"/>
              </a:rPr>
              <a:t>Seitz </a:t>
            </a:r>
            <a:r>
              <a:rPr lang="en-US" altLang="de-DE" sz="1000" b="1" dirty="0" err="1">
                <a:solidFill>
                  <a:srgbClr val="706F6E"/>
                </a:solidFill>
                <a:cs typeface="+mn-cs"/>
              </a:rPr>
              <a:t>Partnerschaftsgesellschaft</a:t>
            </a:r>
            <a:r>
              <a:rPr lang="en-US" altLang="de-DE" sz="1000" dirty="0">
                <a:solidFill>
                  <a:srgbClr val="706F6E"/>
                </a:solidFill>
                <a:cs typeface="+mn-cs"/>
              </a:rPr>
              <a:t> </a:t>
            </a:r>
            <a:r>
              <a:rPr lang="en-US" altLang="de-DE" sz="1000" b="1" dirty="0" err="1">
                <a:solidFill>
                  <a:srgbClr val="706F6E"/>
                </a:solidFill>
                <a:cs typeface="+mn-cs"/>
              </a:rPr>
              <a:t>mbB</a:t>
            </a:r>
            <a:r>
              <a:rPr lang="en-US" altLang="de-DE" sz="1000" dirty="0">
                <a:solidFill>
                  <a:srgbClr val="706F6E"/>
                </a:solidFill>
                <a:cs typeface="+mn-cs"/>
              </a:rPr>
              <a:t> </a:t>
            </a:r>
            <a:r>
              <a:rPr lang="en-US" altLang="de-DE" sz="1000" dirty="0" err="1">
                <a:solidFill>
                  <a:srgbClr val="706F6E"/>
                </a:solidFill>
                <a:cs typeface="+mn-cs"/>
              </a:rPr>
              <a:t>Rechtsanwälte</a:t>
            </a:r>
            <a:r>
              <a:rPr lang="en-US" altLang="de-DE" sz="1000" dirty="0">
                <a:solidFill>
                  <a:srgbClr val="706F6E"/>
                </a:solidFill>
                <a:cs typeface="+mn-cs"/>
              </a:rPr>
              <a:t> </a:t>
            </a:r>
            <a:r>
              <a:rPr lang="en-US" altLang="de-DE" sz="1000" dirty="0" err="1">
                <a:solidFill>
                  <a:srgbClr val="706F6E"/>
                </a:solidFill>
                <a:cs typeface="+mn-cs"/>
              </a:rPr>
              <a:t>Steuerberater</a:t>
            </a:r>
            <a:endParaRPr lang="en-US" altLang="de-DE" sz="1000" dirty="0">
              <a:solidFill>
                <a:srgbClr val="706F6E"/>
              </a:solidFill>
              <a:cs typeface="+mn-cs"/>
            </a:endParaRPr>
          </a:p>
          <a:p>
            <a:pPr eaLnBrk="1" hangingPunct="1">
              <a:lnSpc>
                <a:spcPts val="1413"/>
              </a:lnSpc>
              <a:defRPr/>
            </a:pPr>
            <a:r>
              <a:rPr lang="en-US" altLang="de-DE" sz="1000" dirty="0" err="1">
                <a:solidFill>
                  <a:srgbClr val="706F6E"/>
                </a:solidFill>
                <a:cs typeface="+mn-cs"/>
              </a:rPr>
              <a:t>Aachener</a:t>
            </a:r>
            <a:r>
              <a:rPr lang="en-US" altLang="de-DE" sz="1000" dirty="0">
                <a:solidFill>
                  <a:srgbClr val="706F6E"/>
                </a:solidFill>
                <a:cs typeface="+mn-cs"/>
              </a:rPr>
              <a:t> </a:t>
            </a:r>
            <a:r>
              <a:rPr lang="en-US" altLang="de-DE" sz="1000" dirty="0" err="1">
                <a:solidFill>
                  <a:srgbClr val="706F6E"/>
                </a:solidFill>
                <a:cs typeface="+mn-cs"/>
              </a:rPr>
              <a:t>Straße</a:t>
            </a:r>
            <a:r>
              <a:rPr lang="en-US" altLang="de-DE" sz="1000" dirty="0">
                <a:solidFill>
                  <a:srgbClr val="706F6E"/>
                </a:solidFill>
                <a:cs typeface="+mn-cs"/>
              </a:rPr>
              <a:t> 621 · D-50933 Köln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2062095-BC0A-4262-BD98-E5C65107E3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14852" y="5208587"/>
            <a:ext cx="2518079" cy="114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7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670" y="302610"/>
            <a:ext cx="9624060" cy="1259417"/>
          </a:xfrm>
          <a:prstGeom prst="rect">
            <a:avLst/>
          </a:prstGeom>
        </p:spPr>
        <p:txBody>
          <a:bodyPr vert="horz" lIns="104268" tIns="52133" rIns="104268" bIns="52133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670" y="1763185"/>
            <a:ext cx="9624060" cy="4986941"/>
          </a:xfrm>
          <a:prstGeom prst="rect">
            <a:avLst/>
          </a:prstGeom>
        </p:spPr>
        <p:txBody>
          <a:bodyPr vert="horz" lIns="104268" tIns="52133" rIns="104268" bIns="52133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671" y="7003756"/>
            <a:ext cx="2495127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3580" y="7003756"/>
            <a:ext cx="3386243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Vortrag: Basics rund um die Bilanz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3603" y="7003756"/>
            <a:ext cx="2495127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18C5B-B3BF-4405-997B-6557B46DBF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59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800" r:id="rId2"/>
    <p:sldLayoutId id="2147483797" r:id="rId3"/>
    <p:sldLayoutId id="2147483799" r:id="rId4"/>
    <p:sldLayoutId id="2147483783" r:id="rId5"/>
    <p:sldLayoutId id="2147483777" r:id="rId6"/>
    <p:sldLayoutId id="2147483779" r:id="rId7"/>
    <p:sldLayoutId id="2147483780" r:id="rId8"/>
    <p:sldLayoutId id="2147483781" r:id="rId9"/>
  </p:sldLayoutIdLst>
  <p:hf sldNum="0" hdr="0" dt="0"/>
  <p:txStyles>
    <p:titleStyle>
      <a:lvl1pPr algn="ctr" defTabSz="104268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06" indent="-391006" algn="l" defTabSz="1042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78" indent="-325837" algn="l" defTabSz="10426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51" indent="-260669" algn="l" defTabSz="1042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690" indent="-260669" algn="l" defTabSz="10426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031" indent="-260669" algn="l" defTabSz="104268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372" indent="-260669" algn="l" defTabSz="1042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11" indent="-260669" algn="l" defTabSz="1042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52" indent="-260669" algn="l" defTabSz="1042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391" indent="-260669" algn="l" defTabSz="1042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2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62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0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4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38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2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finanzministerium.de/Content/DE/Standardartikel/Themen/Steuern/Internationales_Steuerrecht/Allgemeine_Informationen/2013-08-22-Verhandlungsgrundlage-DBA-englisch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tax/automatic-exchang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.sell@seitzpartner.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seitzpartner.de/team/michael-se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Bildergebnis für nürnberger versicherungsgrup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nürnberger versicherungsgrupp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6619E19-D660-4146-82AA-60A1EB5C9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556" y="343324"/>
            <a:ext cx="2934073" cy="166558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B5A2882-B7BD-4A81-A1F1-06C597969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907" y="2462587"/>
            <a:ext cx="6315369" cy="215077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CBDBC8F-D266-4E2D-A9E6-5C371FBC389B}"/>
              </a:ext>
            </a:extLst>
          </p:cNvPr>
          <p:cNvSpPr txBox="1"/>
          <p:nvPr/>
        </p:nvSpPr>
        <p:spPr>
          <a:xfrm>
            <a:off x="612775" y="3705076"/>
            <a:ext cx="95770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400" dirty="0"/>
          </a:p>
          <a:p>
            <a:pPr algn="ctr"/>
            <a:endParaRPr lang="de-DE" sz="1400" dirty="0"/>
          </a:p>
          <a:p>
            <a:pPr algn="ctr"/>
            <a:endParaRPr lang="de-DE" sz="1400" dirty="0"/>
          </a:p>
          <a:p>
            <a:pPr algn="ctr"/>
            <a:r>
              <a:rPr lang="de-DE" sz="1400" dirty="0" err="1"/>
              <a:t>by</a:t>
            </a:r>
            <a:endParaRPr lang="de-DE" sz="1400" dirty="0"/>
          </a:p>
          <a:p>
            <a:endParaRPr lang="de-DE" dirty="0"/>
          </a:p>
          <a:p>
            <a:pPr algn="ctr"/>
            <a:r>
              <a:rPr lang="de-DE" dirty="0"/>
              <a:t>Michael Sell M. A.</a:t>
            </a:r>
          </a:p>
          <a:p>
            <a:pPr algn="ctr"/>
            <a:endParaRPr lang="de-DE" dirty="0"/>
          </a:p>
          <a:p>
            <a:pPr algn="ctr"/>
            <a:r>
              <a:rPr lang="de-DE" dirty="0" err="1"/>
              <a:t>Attorney</a:t>
            </a:r>
            <a:r>
              <a:rPr lang="de-DE" dirty="0"/>
              <a:t> – Certified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Advisor</a:t>
            </a:r>
            <a:r>
              <a:rPr lang="de-DE" dirty="0"/>
              <a:t> – </a:t>
            </a:r>
            <a:r>
              <a:rPr lang="de-DE" dirty="0" err="1"/>
              <a:t>Historian</a:t>
            </a:r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r>
              <a:rPr lang="de-DE" sz="1400" dirty="0"/>
              <a:t>Disclaimer: </a:t>
            </a:r>
            <a:r>
              <a:rPr lang="de-DE" sz="1400" dirty="0" err="1"/>
              <a:t>Since</a:t>
            </a:r>
            <a:r>
              <a:rPr lang="de-DE" sz="1400" dirty="0"/>
              <a:t> I am </a:t>
            </a:r>
            <a:r>
              <a:rPr lang="de-DE" sz="1400" dirty="0" err="1"/>
              <a:t>retired</a:t>
            </a:r>
            <a:r>
              <a:rPr lang="de-DE" sz="1400" dirty="0"/>
              <a:t> I do not </a:t>
            </a:r>
            <a:r>
              <a:rPr lang="de-DE" sz="1400" dirty="0" err="1"/>
              <a:t>speak</a:t>
            </a:r>
            <a:r>
              <a:rPr lang="de-DE" sz="1400" dirty="0"/>
              <a:t> on behalf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any</a:t>
            </a:r>
            <a:r>
              <a:rPr lang="de-DE" sz="1400" dirty="0"/>
              <a:t> German </a:t>
            </a:r>
            <a:r>
              <a:rPr lang="de-DE" sz="1400" dirty="0" err="1"/>
              <a:t>authority</a:t>
            </a:r>
            <a:endParaRPr lang="de-DE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830DA1A-0A24-4929-AE17-92B5C91E6E05}"/>
              </a:ext>
            </a:extLst>
          </p:cNvPr>
          <p:cNvSpPr/>
          <p:nvPr/>
        </p:nvSpPr>
        <p:spPr>
          <a:xfrm>
            <a:off x="4142341" y="7147822"/>
            <a:ext cx="25179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400" dirty="0">
                <a:solidFill>
                  <a:prstClr val="black">
                    <a:tint val="75000"/>
                  </a:prstClr>
                </a:solidFill>
              </a:rPr>
              <a:t>International </a:t>
            </a:r>
            <a:r>
              <a:rPr lang="de-DE" sz="1400" dirty="0" err="1">
                <a:solidFill>
                  <a:prstClr val="black">
                    <a:tint val="75000"/>
                  </a:prstClr>
                </a:solidFill>
              </a:rPr>
              <a:t>Tax</a:t>
            </a:r>
            <a:r>
              <a:rPr lang="de-DE" sz="14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de-DE" sz="1400" dirty="0" err="1">
                <a:solidFill>
                  <a:prstClr val="black">
                    <a:tint val="75000"/>
                  </a:prstClr>
                </a:solidFill>
              </a:rPr>
              <a:t>Cooperation</a:t>
            </a:r>
            <a:endParaRPr lang="de-DE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2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10116811" y="897930"/>
            <a:ext cx="601409" cy="205397"/>
            <a:chOff x="10115994" y="2157209"/>
            <a:chExt cx="601409" cy="205397"/>
          </a:xfrm>
          <a:noFill/>
        </p:grpSpPr>
        <p:sp>
          <p:nvSpPr>
            <p:cNvPr id="5" name="TextBox 3"/>
            <p:cNvSpPr txBox="1"/>
            <p:nvPr/>
          </p:nvSpPr>
          <p:spPr>
            <a:xfrm>
              <a:off x="10115994" y="2157209"/>
              <a:ext cx="576009" cy="179997"/>
            </a:xfrm>
            <a:prstGeom prst="rect">
              <a:avLst/>
            </a:prstGeom>
            <a:solidFill>
              <a:srgbClr val="4C4949"/>
            </a:solidFill>
            <a:ln>
              <a:noFill/>
            </a:ln>
          </p:spPr>
          <p:txBody>
            <a:bodyPr lIns="0" tIns="0" rIns="0" bIns="0"/>
            <a:lstStyle/>
            <a:p>
              <a:pPr indent="177800" fontAlgn="auto">
                <a:spcBef>
                  <a:spcPts val="0"/>
                </a:spcBef>
                <a:spcAft>
                  <a:spcPts val="0"/>
                </a:spcAft>
                <a:defRPr lang="en-US"/>
              </a:pPr>
              <a:r>
                <a:rPr lang="en-US" sz="1000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1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1020398" y="2300922"/>
            <a:ext cx="86526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82 </a:t>
            </a:r>
            <a:r>
              <a:rPr lang="de-DE" dirty="0" err="1"/>
              <a:t>million</a:t>
            </a:r>
            <a:r>
              <a:rPr lang="de-DE" dirty="0"/>
              <a:t> </a:t>
            </a:r>
            <a:r>
              <a:rPr lang="de-DE" dirty="0" err="1"/>
              <a:t>citizen</a:t>
            </a:r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Densely</a:t>
            </a:r>
            <a:r>
              <a:rPr lang="de-DE" dirty="0"/>
              <a:t> </a:t>
            </a:r>
            <a:r>
              <a:rPr lang="de-DE" dirty="0" err="1"/>
              <a:t>populated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illiteracy</a:t>
            </a:r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mineral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priority</a:t>
            </a:r>
            <a:r>
              <a:rPr lang="de-DE" dirty="0"/>
              <a:t> </a:t>
            </a:r>
            <a:r>
              <a:rPr lang="de-DE" dirty="0" err="1"/>
              <a:t>destination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international </a:t>
            </a:r>
            <a:r>
              <a:rPr lang="de-DE" dirty="0" err="1"/>
              <a:t>tourists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vacation</a:t>
            </a:r>
            <a:r>
              <a:rPr lang="de-DE" dirty="0"/>
              <a:t> (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trips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Berlin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No</a:t>
            </a:r>
            <a:r>
              <a:rPr lang="de-DE" dirty="0"/>
              <a:t> top international </a:t>
            </a:r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industry</a:t>
            </a:r>
            <a:r>
              <a:rPr lang="de-DE" dirty="0"/>
              <a:t> hub (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after </a:t>
            </a:r>
            <a:r>
              <a:rPr lang="de-DE" dirty="0" err="1"/>
              <a:t>Brexit</a:t>
            </a:r>
            <a:r>
              <a:rPr lang="de-DE" dirty="0"/>
              <a:t>)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	Germany must </a:t>
            </a:r>
            <a:r>
              <a:rPr lang="de-DE" dirty="0" err="1"/>
              <a:t>rely</a:t>
            </a:r>
            <a:r>
              <a:rPr lang="de-DE" dirty="0"/>
              <a:t> on </a:t>
            </a:r>
            <a:r>
              <a:rPr lang="de-DE" dirty="0" err="1"/>
              <a:t>industrial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, </a:t>
            </a:r>
            <a:r>
              <a:rPr lang="de-DE" dirty="0" err="1"/>
              <a:t>engineering</a:t>
            </a:r>
            <a:r>
              <a:rPr lang="de-DE" dirty="0"/>
              <a:t>, 						</a:t>
            </a:r>
            <a:r>
              <a:rPr lang="de-DE" dirty="0" err="1"/>
              <a:t>innovation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worldwide</a:t>
            </a:r>
            <a:r>
              <a:rPr lang="de-DE" dirty="0"/>
              <a:t> </a:t>
            </a:r>
            <a:r>
              <a:rPr lang="de-DE" dirty="0" err="1"/>
              <a:t>exports</a:t>
            </a:r>
            <a:r>
              <a:rPr lang="de-DE" dirty="0"/>
              <a:t> (</a:t>
            </a:r>
            <a:r>
              <a:rPr lang="de-DE" dirty="0" err="1"/>
              <a:t>licences</a:t>
            </a:r>
            <a:r>
              <a:rPr lang="de-DE" dirty="0"/>
              <a:t> – heavy </a:t>
            </a:r>
            <a:r>
              <a:rPr lang="de-DE" dirty="0" err="1"/>
              <a:t>industry</a:t>
            </a:r>
            <a:r>
              <a:rPr lang="de-DE" dirty="0"/>
              <a:t> – </a:t>
            </a:r>
            <a:r>
              <a:rPr lang="de-DE" dirty="0" err="1"/>
              <a:t>cars</a:t>
            </a:r>
            <a:r>
              <a:rPr lang="de-DE" dirty="0"/>
              <a:t>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1DE8D8-5378-4B21-889D-3BBB22F3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err="1"/>
              <a:t>Germany´s</a:t>
            </a:r>
            <a:r>
              <a:rPr lang="de-DE" dirty="0"/>
              <a:t> Basic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Prerequisites</a:t>
            </a:r>
            <a:endParaRPr lang="de-DE" dirty="0"/>
          </a:p>
        </p:txBody>
      </p:sp>
      <p:sp>
        <p:nvSpPr>
          <p:cNvPr id="8" name="Pfeil nach rechts 7">
            <a:extLst>
              <a:ext uri="{FF2B5EF4-FFF2-40B4-BE49-F238E27FC236}">
                <a16:creationId xmlns:a16="http://schemas.microsoft.com/office/drawing/2014/main" id="{9098D820-5E06-B549-988E-3069C04D5E20}"/>
              </a:ext>
            </a:extLst>
          </p:cNvPr>
          <p:cNvSpPr/>
          <p:nvPr/>
        </p:nvSpPr>
        <p:spPr>
          <a:xfrm>
            <a:off x="1242244" y="47143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25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10116811" y="897930"/>
            <a:ext cx="601409" cy="205397"/>
            <a:chOff x="10115994" y="2157209"/>
            <a:chExt cx="601409" cy="205397"/>
          </a:xfrm>
          <a:noFill/>
        </p:grpSpPr>
        <p:sp>
          <p:nvSpPr>
            <p:cNvPr id="5" name="TextBox 3"/>
            <p:cNvSpPr txBox="1"/>
            <p:nvPr/>
          </p:nvSpPr>
          <p:spPr>
            <a:xfrm>
              <a:off x="10115994" y="2157209"/>
              <a:ext cx="576009" cy="179997"/>
            </a:xfrm>
            <a:prstGeom prst="rect">
              <a:avLst/>
            </a:prstGeom>
            <a:solidFill>
              <a:srgbClr val="4C4949"/>
            </a:solidFill>
            <a:ln>
              <a:noFill/>
            </a:ln>
          </p:spPr>
          <p:txBody>
            <a:bodyPr lIns="0" tIns="0" rIns="0" bIns="0"/>
            <a:lstStyle/>
            <a:p>
              <a:pPr indent="177800" fontAlgn="auto">
                <a:spcBef>
                  <a:spcPts val="0"/>
                </a:spcBef>
                <a:spcAft>
                  <a:spcPts val="0"/>
                </a:spcAft>
                <a:defRPr lang="en-US"/>
              </a:pPr>
              <a:r>
                <a:rPr lang="en-US" sz="1000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1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1020398" y="2300923"/>
            <a:ext cx="81427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More </a:t>
            </a:r>
            <a:r>
              <a:rPr lang="de-DE" dirty="0" err="1"/>
              <a:t>than</a:t>
            </a:r>
            <a:r>
              <a:rPr lang="de-DE" dirty="0"/>
              <a:t> 90 Double </a:t>
            </a:r>
            <a:r>
              <a:rPr lang="de-DE" dirty="0" err="1"/>
              <a:t>Tax</a:t>
            </a:r>
            <a:r>
              <a:rPr lang="de-DE" dirty="0"/>
              <a:t> Agreements (DTA)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Emphasis</a:t>
            </a:r>
            <a:r>
              <a:rPr lang="de-DE" dirty="0"/>
              <a:t> on </a:t>
            </a:r>
            <a:r>
              <a:rPr lang="de-DE" dirty="0" err="1"/>
              <a:t>avoiding</a:t>
            </a:r>
            <a:r>
              <a:rPr lang="de-DE" dirty="0"/>
              <a:t> Double Taxation </a:t>
            </a:r>
            <a:r>
              <a:rPr lang="de-DE" dirty="0" err="1"/>
              <a:t>and</a:t>
            </a:r>
            <a:r>
              <a:rPr lang="de-DE" dirty="0"/>
              <a:t> Double Non-Taxation (!) (i.e. White Income </a:t>
            </a:r>
            <a:r>
              <a:rPr lang="de-DE" dirty="0" err="1"/>
              <a:t>or</a:t>
            </a:r>
            <a:r>
              <a:rPr lang="de-DE" dirty="0"/>
              <a:t> Double </a:t>
            </a:r>
            <a:r>
              <a:rPr lang="de-DE" dirty="0" err="1"/>
              <a:t>Depriciation</a:t>
            </a:r>
            <a:r>
              <a:rPr lang="de-DE" dirty="0"/>
              <a:t> in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juristictions</a:t>
            </a:r>
            <a:r>
              <a:rPr lang="de-D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Germany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in </a:t>
            </a:r>
            <a:r>
              <a:rPr lang="de-DE" dirty="0" err="1"/>
              <a:t>concluding</a:t>
            </a:r>
            <a:r>
              <a:rPr lang="de-DE" dirty="0"/>
              <a:t> additional DTA (</a:t>
            </a:r>
            <a:r>
              <a:rPr lang="de-DE" dirty="0" err="1"/>
              <a:t>ongoing</a:t>
            </a:r>
            <a:r>
              <a:rPr lang="de-DE" dirty="0"/>
              <a:t> </a:t>
            </a:r>
            <a:r>
              <a:rPr lang="de-DE" dirty="0" err="1"/>
              <a:t>negotiations</a:t>
            </a:r>
            <a:r>
              <a:rPr lang="de-DE" dirty="0"/>
              <a:t> Ruanda; Angola; </a:t>
            </a:r>
            <a:r>
              <a:rPr lang="de-DE" dirty="0" err="1"/>
              <a:t>Ethopia</a:t>
            </a:r>
            <a:r>
              <a:rPr lang="de-D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Eye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negotiations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OECD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German DTA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starting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(!)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German DTA </a:t>
            </a:r>
            <a:r>
              <a:rPr lang="de-DE" dirty="0" err="1"/>
              <a:t>model</a:t>
            </a:r>
            <a:r>
              <a:rPr lang="de-DE" dirty="0"/>
              <a:t> (English) </a:t>
            </a:r>
            <a:r>
              <a:rPr lang="de-DE" dirty="0">
                <a:hlinkClick r:id="rId3"/>
              </a:rPr>
              <a:t>https://www.bundesfinanzministerium.de/Content/DE/Standardartikel/Themen/Steuern/Internationales_Steuerrecht/Allgemeine_Informationen/2013-08-22-Verhandlungsgrundlage-DBA-englisch.html 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Important to avoid White Income:  </a:t>
            </a:r>
            <a:r>
              <a:rPr lang="de-DE" b="1" dirty="0" err="1">
                <a:solidFill>
                  <a:srgbClr val="C00000"/>
                </a:solidFill>
              </a:rPr>
              <a:t>subject</a:t>
            </a:r>
            <a:r>
              <a:rPr lang="de-DE" b="1" dirty="0">
                <a:solidFill>
                  <a:srgbClr val="C00000"/>
                </a:solidFill>
              </a:rPr>
              <a:t> to tax clauses – remittance base clauses – switch over clauses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r>
              <a:rPr lang="de-DE" dirty="0"/>
              <a:t>                </a:t>
            </a:r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1DE8D8-5378-4B21-889D-3BBB22F3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/>
              <a:t>German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concerning</a:t>
            </a:r>
            <a:r>
              <a:rPr lang="de-DE" dirty="0"/>
              <a:t> DTA</a:t>
            </a:r>
          </a:p>
        </p:txBody>
      </p:sp>
    </p:spTree>
    <p:extLst>
      <p:ext uri="{BB962C8B-B14F-4D97-AF65-F5344CB8AC3E}">
        <p14:creationId xmlns:p14="http://schemas.microsoft.com/office/powerpoint/2010/main" val="55599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10116811" y="897930"/>
            <a:ext cx="601409" cy="205397"/>
            <a:chOff x="10115994" y="2157209"/>
            <a:chExt cx="601409" cy="205397"/>
          </a:xfrm>
          <a:noFill/>
        </p:grpSpPr>
        <p:sp>
          <p:nvSpPr>
            <p:cNvPr id="5" name="TextBox 3"/>
            <p:cNvSpPr txBox="1"/>
            <p:nvPr/>
          </p:nvSpPr>
          <p:spPr>
            <a:xfrm>
              <a:off x="10115994" y="2157209"/>
              <a:ext cx="576009" cy="179997"/>
            </a:xfrm>
            <a:prstGeom prst="rect">
              <a:avLst/>
            </a:prstGeom>
            <a:solidFill>
              <a:srgbClr val="4C4949"/>
            </a:solidFill>
            <a:ln>
              <a:noFill/>
            </a:ln>
          </p:spPr>
          <p:txBody>
            <a:bodyPr lIns="0" tIns="0" rIns="0" bIns="0"/>
            <a:lstStyle/>
            <a:p>
              <a:pPr indent="177800" fontAlgn="auto">
                <a:spcBef>
                  <a:spcPts val="0"/>
                </a:spcBef>
                <a:spcAft>
                  <a:spcPts val="0"/>
                </a:spcAft>
                <a:defRPr lang="en-US"/>
              </a:pPr>
              <a:r>
                <a:rPr lang="en-US" sz="1000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1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1026220" y="2300923"/>
            <a:ext cx="727280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Place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engineering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production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main</a:t>
            </a:r>
            <a:r>
              <a:rPr lang="de-DE" sz="1600" dirty="0"/>
              <a:t> </a:t>
            </a:r>
            <a:r>
              <a:rPr lang="de-DE" sz="1600" dirty="0" err="1"/>
              <a:t>value</a:t>
            </a:r>
            <a:r>
              <a:rPr lang="de-DE" sz="1600" dirty="0"/>
              <a:t> </a:t>
            </a:r>
            <a:r>
              <a:rPr lang="de-DE" sz="1600" dirty="0" err="1"/>
              <a:t>creator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Pure </a:t>
            </a:r>
            <a:r>
              <a:rPr lang="de-DE" sz="1600" dirty="0" err="1"/>
              <a:t>market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without</a:t>
            </a:r>
            <a:r>
              <a:rPr lang="de-DE" sz="1600" dirty="0"/>
              <a:t> a permanent </a:t>
            </a:r>
            <a:r>
              <a:rPr lang="de-DE" sz="1600" dirty="0" err="1"/>
              <a:t>establishment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not a valid link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income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corporation</a:t>
            </a:r>
            <a:r>
              <a:rPr lang="de-DE" sz="1600" dirty="0"/>
              <a:t> </a:t>
            </a:r>
            <a:r>
              <a:rPr lang="de-DE" sz="1600" dirty="0" err="1"/>
              <a:t>tax</a:t>
            </a:r>
            <a:r>
              <a:rPr lang="de-DE" sz="1600" dirty="0"/>
              <a:t> on </a:t>
            </a:r>
            <a:r>
              <a:rPr lang="de-DE" sz="1600" dirty="0" err="1"/>
              <a:t>sale</a:t>
            </a:r>
            <a:r>
              <a:rPr lang="de-DE" sz="1600" dirty="0"/>
              <a:t> </a:t>
            </a:r>
            <a:r>
              <a:rPr lang="de-DE" sz="1600" dirty="0" err="1"/>
              <a:t>profits</a:t>
            </a:r>
            <a:r>
              <a:rPr lang="de-DE" sz="1600" dirty="0"/>
              <a:t> in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country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consumption</a:t>
            </a:r>
            <a:r>
              <a:rPr lang="de-DE" sz="1600" dirty="0"/>
              <a:t> (</a:t>
            </a:r>
            <a:r>
              <a:rPr lang="de-DE" sz="1600" dirty="0" err="1"/>
              <a:t>only</a:t>
            </a:r>
            <a:r>
              <a:rPr lang="de-DE" sz="1600" dirty="0"/>
              <a:t> VAT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custom</a:t>
            </a:r>
            <a:r>
              <a:rPr lang="de-DE" sz="1600" dirty="0"/>
              <a:t> </a:t>
            </a:r>
            <a:r>
              <a:rPr lang="de-DE" sz="1600" dirty="0" err="1"/>
              <a:t>tariffs</a:t>
            </a:r>
            <a:r>
              <a:rPr lang="de-DE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The OECD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international </a:t>
            </a:r>
            <a:r>
              <a:rPr lang="de-DE" sz="1600" dirty="0" err="1"/>
              <a:t>tax</a:t>
            </a:r>
            <a:r>
              <a:rPr lang="de-DE" sz="1600" dirty="0"/>
              <a:t> </a:t>
            </a:r>
            <a:r>
              <a:rPr lang="de-DE" sz="1600" dirty="0" err="1"/>
              <a:t>standard</a:t>
            </a:r>
            <a:r>
              <a:rPr lang="de-DE" sz="1600" dirty="0"/>
              <a:t> </a:t>
            </a:r>
            <a:r>
              <a:rPr lang="de-DE" sz="1600" dirty="0" err="1"/>
              <a:t>setter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not </a:t>
            </a:r>
            <a:r>
              <a:rPr lang="de-DE" sz="1600" dirty="0" err="1"/>
              <a:t>the</a:t>
            </a:r>
            <a:r>
              <a:rPr lang="de-DE" sz="1600" dirty="0"/>
              <a:t> United </a:t>
            </a:r>
            <a:r>
              <a:rPr lang="de-DE" sz="1600" dirty="0" err="1"/>
              <a:t>Nations</a:t>
            </a:r>
            <a:r>
              <a:rPr lang="de-DE" sz="1600" dirty="0"/>
              <a:t>, </a:t>
            </a:r>
            <a:r>
              <a:rPr lang="de-DE" sz="1600" dirty="0" err="1"/>
              <a:t>because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UN </a:t>
            </a:r>
            <a:r>
              <a:rPr lang="de-DE" sz="1600" dirty="0" err="1"/>
              <a:t>has</a:t>
            </a:r>
            <a:r>
              <a:rPr lang="de-DE" sz="1600" dirty="0"/>
              <a:t> </a:t>
            </a:r>
            <a:r>
              <a:rPr lang="de-DE" sz="1600" dirty="0" err="1"/>
              <a:t>other</a:t>
            </a:r>
            <a:r>
              <a:rPr lang="de-DE" sz="1600" dirty="0"/>
              <a:t> </a:t>
            </a:r>
            <a:r>
              <a:rPr lang="de-DE" sz="1600" dirty="0" err="1"/>
              <a:t>responsibilities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no</a:t>
            </a:r>
            <a:r>
              <a:rPr lang="de-DE" sz="1600" dirty="0"/>
              <a:t> </a:t>
            </a:r>
            <a:r>
              <a:rPr lang="de-DE" sz="1600" dirty="0" err="1"/>
              <a:t>experience</a:t>
            </a:r>
            <a:r>
              <a:rPr lang="de-DE" sz="1600" dirty="0"/>
              <a:t> in </a:t>
            </a:r>
            <a:r>
              <a:rPr lang="de-DE" sz="1600" dirty="0" err="1"/>
              <a:t>this</a:t>
            </a:r>
            <a:r>
              <a:rPr lang="de-DE" sz="1600" dirty="0"/>
              <a:t> </a:t>
            </a:r>
            <a:r>
              <a:rPr lang="de-DE" sz="1600" dirty="0" err="1"/>
              <a:t>field</a:t>
            </a:r>
            <a:r>
              <a:rPr lang="de-DE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/>
              <a:t>Despite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variety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domestic</a:t>
            </a:r>
            <a:r>
              <a:rPr lang="de-DE" sz="1600" dirty="0"/>
              <a:t> </a:t>
            </a:r>
            <a:r>
              <a:rPr lang="de-DE" sz="1600" dirty="0" err="1"/>
              <a:t>tax</a:t>
            </a:r>
            <a:r>
              <a:rPr lang="de-DE" sz="1600" dirty="0"/>
              <a:t> </a:t>
            </a:r>
            <a:r>
              <a:rPr lang="de-DE" sz="1600" dirty="0" err="1"/>
              <a:t>systems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international </a:t>
            </a:r>
            <a:r>
              <a:rPr lang="de-DE" sz="1600" dirty="0" err="1"/>
              <a:t>tax</a:t>
            </a:r>
            <a:r>
              <a:rPr lang="de-DE" sz="1600" dirty="0"/>
              <a:t> </a:t>
            </a:r>
            <a:r>
              <a:rPr lang="de-DE" sz="1600" dirty="0" err="1"/>
              <a:t>issues</a:t>
            </a:r>
            <a:r>
              <a:rPr lang="de-DE" sz="1600" dirty="0"/>
              <a:t> (</a:t>
            </a:r>
            <a:r>
              <a:rPr lang="de-DE" sz="1600" dirty="0" err="1"/>
              <a:t>thin</a:t>
            </a:r>
            <a:r>
              <a:rPr lang="de-DE" sz="1600" dirty="0"/>
              <a:t> </a:t>
            </a:r>
            <a:r>
              <a:rPr lang="de-DE" sz="1600" dirty="0" err="1"/>
              <a:t>capitalisation</a:t>
            </a:r>
            <a:r>
              <a:rPr lang="de-DE" sz="1600" dirty="0"/>
              <a:t>, </a:t>
            </a:r>
            <a:r>
              <a:rPr lang="de-DE" sz="1600" dirty="0" err="1"/>
              <a:t>interest</a:t>
            </a:r>
            <a:r>
              <a:rPr lang="de-DE" sz="1600" dirty="0"/>
              <a:t> </a:t>
            </a:r>
            <a:r>
              <a:rPr lang="de-DE" sz="1600" dirty="0" err="1"/>
              <a:t>deduction</a:t>
            </a:r>
            <a:r>
              <a:rPr lang="de-DE" sz="1600" dirty="0"/>
              <a:t> </a:t>
            </a:r>
            <a:r>
              <a:rPr lang="de-DE" sz="1600" dirty="0" err="1"/>
              <a:t>limitation</a:t>
            </a:r>
            <a:r>
              <a:rPr lang="de-DE" sz="1600" dirty="0"/>
              <a:t> </a:t>
            </a:r>
            <a:r>
              <a:rPr lang="de-DE" sz="1600" dirty="0" err="1"/>
              <a:t>schemes</a:t>
            </a:r>
            <a:r>
              <a:rPr lang="de-DE" sz="1600" dirty="0"/>
              <a:t>, </a:t>
            </a:r>
            <a:r>
              <a:rPr lang="de-DE" sz="1600" dirty="0" err="1"/>
              <a:t>royalty</a:t>
            </a:r>
            <a:r>
              <a:rPr lang="de-DE" sz="1600" dirty="0"/>
              <a:t> </a:t>
            </a:r>
            <a:r>
              <a:rPr lang="de-DE" sz="1600" dirty="0" err="1"/>
              <a:t>limitation</a:t>
            </a:r>
            <a:r>
              <a:rPr lang="de-DE" sz="1600" dirty="0"/>
              <a:t> </a:t>
            </a:r>
            <a:r>
              <a:rPr lang="de-DE" sz="1600" dirty="0" err="1"/>
              <a:t>schemes</a:t>
            </a:r>
            <a:r>
              <a:rPr lang="de-DE" sz="1600" dirty="0"/>
              <a:t>, CFC </a:t>
            </a:r>
            <a:r>
              <a:rPr lang="de-DE" sz="1600" dirty="0" err="1"/>
              <a:t>problems</a:t>
            </a:r>
            <a:r>
              <a:rPr lang="de-DE" sz="1600" dirty="0"/>
              <a:t>)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same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should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discussed</a:t>
            </a:r>
            <a:r>
              <a:rPr lang="de-DE" sz="1600" dirty="0"/>
              <a:t> in an </a:t>
            </a:r>
            <a:r>
              <a:rPr lang="de-DE" sz="1600" dirty="0" err="1"/>
              <a:t>experienced</a:t>
            </a:r>
            <a:r>
              <a:rPr lang="de-DE" sz="1600" dirty="0"/>
              <a:t> </a:t>
            </a:r>
            <a:r>
              <a:rPr lang="de-DE" sz="1600" dirty="0" err="1"/>
              <a:t>organisation</a:t>
            </a:r>
            <a:r>
              <a:rPr lang="de-DE" sz="1600" dirty="0"/>
              <a:t>,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has</a:t>
            </a:r>
            <a:r>
              <a:rPr lang="de-DE" sz="1600" dirty="0"/>
              <a:t> </a:t>
            </a:r>
            <a:r>
              <a:rPr lang="de-DE" sz="1600" dirty="0" err="1"/>
              <a:t>offered</a:t>
            </a:r>
            <a:r>
              <a:rPr lang="de-DE" sz="1600" dirty="0"/>
              <a:t> </a:t>
            </a:r>
            <a:r>
              <a:rPr lang="de-DE" sz="1600" dirty="0" err="1"/>
              <a:t>proven</a:t>
            </a:r>
            <a:r>
              <a:rPr lang="de-DE" sz="1600" dirty="0"/>
              <a:t> </a:t>
            </a:r>
            <a:r>
              <a:rPr lang="de-DE" sz="1600" dirty="0" err="1"/>
              <a:t>tools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solution</a:t>
            </a:r>
            <a:r>
              <a:rPr lang="de-DE" sz="16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implementation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purely</a:t>
            </a:r>
            <a:r>
              <a:rPr lang="de-DE" sz="1600" dirty="0"/>
              <a:t> </a:t>
            </a:r>
            <a:r>
              <a:rPr lang="de-DE" sz="1600" dirty="0" err="1"/>
              <a:t>subject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national </a:t>
            </a:r>
            <a:r>
              <a:rPr lang="de-DE" sz="1600" dirty="0" err="1"/>
              <a:t>law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agreed</a:t>
            </a:r>
            <a:r>
              <a:rPr lang="de-DE" sz="1600" dirty="0"/>
              <a:t> </a:t>
            </a:r>
            <a:r>
              <a:rPr lang="de-DE" sz="1600" dirty="0" err="1"/>
              <a:t>treaties</a:t>
            </a:r>
            <a:r>
              <a:rPr lang="de-DE" sz="1600" dirty="0"/>
              <a:t> </a:t>
            </a:r>
            <a:r>
              <a:rPr lang="de-DE" sz="1600" dirty="0" err="1"/>
              <a:t>among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jurisdictions</a:t>
            </a:r>
            <a:r>
              <a:rPr lang="de-DE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r>
              <a:rPr lang="de-DE" dirty="0"/>
              <a:t>                </a:t>
            </a:r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1DE8D8-5378-4B21-889D-3BBB22F3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343353"/>
            <a:ext cx="9624060" cy="1130642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German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Principles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68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10116811" y="897930"/>
            <a:ext cx="601409" cy="205397"/>
            <a:chOff x="10115994" y="2157209"/>
            <a:chExt cx="601409" cy="205397"/>
          </a:xfrm>
          <a:noFill/>
        </p:grpSpPr>
        <p:sp>
          <p:nvSpPr>
            <p:cNvPr id="5" name="TextBox 3"/>
            <p:cNvSpPr txBox="1"/>
            <p:nvPr/>
          </p:nvSpPr>
          <p:spPr>
            <a:xfrm>
              <a:off x="10115994" y="2157209"/>
              <a:ext cx="576009" cy="179997"/>
            </a:xfrm>
            <a:prstGeom prst="rect">
              <a:avLst/>
            </a:prstGeom>
            <a:solidFill>
              <a:srgbClr val="4C4949"/>
            </a:solidFill>
            <a:ln>
              <a:noFill/>
            </a:ln>
          </p:spPr>
          <p:txBody>
            <a:bodyPr lIns="0" tIns="0" rIns="0" bIns="0"/>
            <a:lstStyle/>
            <a:p>
              <a:pPr indent="177800" fontAlgn="auto">
                <a:spcBef>
                  <a:spcPts val="0"/>
                </a:spcBef>
                <a:spcAft>
                  <a:spcPts val="0"/>
                </a:spcAft>
                <a:defRPr lang="en-US"/>
              </a:pPr>
              <a:r>
                <a:rPr lang="en-US" sz="1000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1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1020398" y="1785680"/>
            <a:ext cx="85027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Data Exchange upon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bilateral Double </a:t>
            </a:r>
            <a:r>
              <a:rPr lang="de-DE" dirty="0" err="1"/>
              <a:t>Tax</a:t>
            </a:r>
            <a:r>
              <a:rPr lang="de-DE" dirty="0"/>
              <a:t> Agreements (DTA)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Data Exchange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Foreign</a:t>
            </a:r>
            <a:r>
              <a:rPr lang="de-DE" dirty="0"/>
              <a:t> Asset </a:t>
            </a:r>
            <a:r>
              <a:rPr lang="de-DE" dirty="0" err="1"/>
              <a:t>Tax</a:t>
            </a:r>
            <a:r>
              <a:rPr lang="de-DE" dirty="0"/>
              <a:t> Compliance Act (USA)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Automatic</a:t>
            </a:r>
            <a:r>
              <a:rPr lang="de-DE" dirty="0"/>
              <a:t> Exchange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in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matters</a:t>
            </a:r>
            <a:r>
              <a:rPr lang="de-DE" dirty="0"/>
              <a:t> (</a:t>
            </a:r>
            <a:r>
              <a:rPr lang="de-DE" dirty="0" err="1"/>
              <a:t>over</a:t>
            </a:r>
            <a:r>
              <a:rPr lang="de-DE" dirty="0"/>
              <a:t> 100 countries </a:t>
            </a:r>
            <a:r>
              <a:rPr lang="de-DE" dirty="0" err="1"/>
              <a:t>signed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) – Initiative </a:t>
            </a:r>
            <a:r>
              <a:rPr lang="de-DE" dirty="0" err="1"/>
              <a:t>introduced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former</a:t>
            </a:r>
            <a:r>
              <a:rPr lang="de-DE" dirty="0"/>
              <a:t> British </a:t>
            </a:r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minister</a:t>
            </a:r>
            <a:r>
              <a:rPr lang="de-DE" dirty="0"/>
              <a:t> George Osborne </a:t>
            </a:r>
            <a:r>
              <a:rPr lang="de-DE" dirty="0" err="1"/>
              <a:t>and</a:t>
            </a:r>
            <a:r>
              <a:rPr lang="de-DE" dirty="0"/>
              <a:t> German </a:t>
            </a:r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minister</a:t>
            </a:r>
            <a:r>
              <a:rPr lang="de-DE" dirty="0"/>
              <a:t> Dr. Schäuble (Berlin Conference 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Automatic</a:t>
            </a:r>
            <a:r>
              <a:rPr lang="de-DE" dirty="0"/>
              <a:t> Exchange </a:t>
            </a:r>
            <a:r>
              <a:rPr lang="de-DE" dirty="0" err="1"/>
              <a:t>of</a:t>
            </a:r>
            <a:r>
              <a:rPr lang="de-DE" dirty="0"/>
              <a:t> Information (</a:t>
            </a:r>
            <a:r>
              <a:rPr lang="de-DE" b="1" dirty="0"/>
              <a:t>AEOI</a:t>
            </a:r>
            <a:r>
              <a:rPr lang="de-DE" dirty="0"/>
              <a:t>) </a:t>
            </a:r>
            <a:r>
              <a:rPr lang="de-DE" b="1" dirty="0"/>
              <a:t> Global Forum</a:t>
            </a:r>
            <a:r>
              <a:rPr lang="de-DE" sz="1400" dirty="0"/>
              <a:t> on </a:t>
            </a:r>
            <a:r>
              <a:rPr lang="de-DE" sz="1400" dirty="0" err="1"/>
              <a:t>Transparency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Exchange </a:t>
            </a:r>
            <a:r>
              <a:rPr lang="de-DE" sz="1400" dirty="0" err="1"/>
              <a:t>of</a:t>
            </a:r>
            <a:r>
              <a:rPr lang="de-DE" sz="1400" dirty="0"/>
              <a:t> Information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Tax</a:t>
            </a:r>
            <a:r>
              <a:rPr lang="de-DE" sz="1400" dirty="0"/>
              <a:t> </a:t>
            </a:r>
            <a:r>
              <a:rPr lang="de-DE" sz="1400" dirty="0" err="1"/>
              <a:t>Purposes</a:t>
            </a:r>
            <a:r>
              <a:rPr lang="de-DE" sz="1400" dirty="0"/>
              <a:t> 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area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automatic</a:t>
            </a:r>
            <a:r>
              <a:rPr lang="de-DE" sz="1400" dirty="0"/>
              <a:t> </a:t>
            </a:r>
            <a:r>
              <a:rPr lang="de-DE" sz="1400" dirty="0" err="1"/>
              <a:t>exchange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information</a:t>
            </a:r>
            <a:r>
              <a:rPr lang="de-DE" sz="1400" dirty="0"/>
              <a:t>, in </a:t>
            </a:r>
            <a:r>
              <a:rPr lang="de-DE" sz="1400" dirty="0" err="1"/>
              <a:t>particular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</a:t>
            </a:r>
            <a:r>
              <a:rPr lang="de-DE" sz="1400" dirty="0" err="1"/>
              <a:t>respect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dirty="0"/>
              <a:t>Common Reporting Standard. </a:t>
            </a:r>
            <a:r>
              <a:rPr lang="de-DE" sz="1400" dirty="0">
                <a:hlinkClick r:id="rId3"/>
              </a:rPr>
              <a:t>http://</a:t>
            </a:r>
            <a:r>
              <a:rPr lang="de-DE" sz="1400" dirty="0" err="1">
                <a:hlinkClick r:id="rId3"/>
              </a:rPr>
              <a:t>www.oecd.org</a:t>
            </a:r>
            <a:r>
              <a:rPr lang="de-DE" sz="1400" dirty="0">
                <a:hlinkClick r:id="rId3"/>
              </a:rPr>
              <a:t>/</a:t>
            </a:r>
            <a:r>
              <a:rPr lang="de-DE" sz="1400" dirty="0" err="1">
                <a:hlinkClick r:id="rId3"/>
              </a:rPr>
              <a:t>tax</a:t>
            </a:r>
            <a:r>
              <a:rPr lang="de-DE" sz="1400" dirty="0">
                <a:hlinkClick r:id="rId3"/>
              </a:rPr>
              <a:t>/</a:t>
            </a:r>
            <a:r>
              <a:rPr lang="de-DE" sz="1400" dirty="0" err="1">
                <a:hlinkClick r:id="rId3"/>
              </a:rPr>
              <a:t>automatic</a:t>
            </a:r>
            <a:r>
              <a:rPr lang="de-DE" sz="1400" dirty="0">
                <a:hlinkClick r:id="rId3"/>
              </a:rPr>
              <a:t>-exchange/</a:t>
            </a: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Country </a:t>
            </a:r>
            <a:r>
              <a:rPr lang="de-DE" dirty="0" err="1"/>
              <a:t>by</a:t>
            </a:r>
            <a:r>
              <a:rPr lang="de-DE" dirty="0"/>
              <a:t> Country Reporting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administrations</a:t>
            </a:r>
            <a:r>
              <a:rPr lang="de-DE" dirty="0"/>
              <a:t> – not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(</a:t>
            </a:r>
            <a:r>
              <a:rPr lang="de-DE" dirty="0" err="1"/>
              <a:t>otherwise</a:t>
            </a:r>
            <a:r>
              <a:rPr lang="de-DE" dirty="0"/>
              <a:t> „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tit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tat“ </a:t>
            </a:r>
            <a:r>
              <a:rPr lang="de-DE" dirty="0" err="1"/>
              <a:t>situation</a:t>
            </a:r>
            <a:r>
              <a:rPr lang="de-DE" dirty="0"/>
              <a:t>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1DE8D8-5378-4B21-889D-3BBB22F3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/>
              <a:t>German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(International Data Exchange)</a:t>
            </a:r>
          </a:p>
        </p:txBody>
      </p:sp>
    </p:spTree>
    <p:extLst>
      <p:ext uri="{BB962C8B-B14F-4D97-AF65-F5344CB8AC3E}">
        <p14:creationId xmlns:p14="http://schemas.microsoft.com/office/powerpoint/2010/main" val="97704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10116811" y="897930"/>
            <a:ext cx="601409" cy="205397"/>
            <a:chOff x="10115994" y="2157209"/>
            <a:chExt cx="601409" cy="205397"/>
          </a:xfrm>
          <a:noFill/>
        </p:grpSpPr>
        <p:sp>
          <p:nvSpPr>
            <p:cNvPr id="5" name="TextBox 3"/>
            <p:cNvSpPr txBox="1"/>
            <p:nvPr/>
          </p:nvSpPr>
          <p:spPr>
            <a:xfrm>
              <a:off x="10115994" y="2157209"/>
              <a:ext cx="576009" cy="179997"/>
            </a:xfrm>
            <a:prstGeom prst="rect">
              <a:avLst/>
            </a:prstGeom>
            <a:solidFill>
              <a:srgbClr val="4C4949"/>
            </a:solidFill>
            <a:ln>
              <a:noFill/>
            </a:ln>
          </p:spPr>
          <p:txBody>
            <a:bodyPr lIns="0" tIns="0" rIns="0" bIns="0"/>
            <a:lstStyle/>
            <a:p>
              <a:pPr indent="177800" fontAlgn="auto">
                <a:spcBef>
                  <a:spcPts val="0"/>
                </a:spcBef>
                <a:spcAft>
                  <a:spcPts val="0"/>
                </a:spcAft>
                <a:defRPr lang="en-US"/>
              </a:pPr>
              <a:r>
                <a:rPr lang="en-US" sz="1000" dirty="0">
                  <a:solidFill>
                    <a:srgbClr val="FFFFFF"/>
                  </a:solidFill>
                  <a:latin typeface="Arial"/>
                  <a:ea typeface="Times New Roman" charset="77"/>
                  <a:cs typeface="Arial"/>
                </a:rPr>
                <a:t>1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1020398" y="1785680"/>
            <a:ext cx="85027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Data Exchange upon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bilateral Double </a:t>
            </a:r>
            <a:r>
              <a:rPr lang="de-DE" dirty="0" err="1"/>
              <a:t>Tax</a:t>
            </a:r>
            <a:r>
              <a:rPr lang="de-DE" dirty="0"/>
              <a:t> Agreements (DTA)</a:t>
            </a:r>
            <a:r>
              <a:rPr lang="de-DE" b="1" dirty="0"/>
              <a:t> </a:t>
            </a:r>
            <a:r>
              <a:rPr lang="de-DE" b="1" dirty="0" err="1"/>
              <a:t>inbound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outbound</a:t>
            </a: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Negotiation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b="1" dirty="0" err="1"/>
              <a:t>Advanced</a:t>
            </a:r>
            <a:r>
              <a:rPr lang="de-DE" b="1" dirty="0"/>
              <a:t> </a:t>
            </a:r>
            <a:r>
              <a:rPr lang="de-DE" b="1" dirty="0" err="1"/>
              <a:t>Pricing</a:t>
            </a:r>
            <a:r>
              <a:rPr lang="de-DE" b="1" dirty="0"/>
              <a:t> Agreements </a:t>
            </a:r>
            <a:r>
              <a:rPr lang="de-DE" dirty="0"/>
              <a:t>in </a:t>
            </a:r>
            <a:r>
              <a:rPr lang="de-DE" dirty="0" err="1"/>
              <a:t>major</a:t>
            </a:r>
            <a:r>
              <a:rPr lang="de-DE" dirty="0"/>
              <a:t> international </a:t>
            </a:r>
            <a:r>
              <a:rPr lang="de-DE" dirty="0" err="1"/>
              <a:t>investments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jurisdictions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/>
              <a:t>Tax</a:t>
            </a:r>
            <a:r>
              <a:rPr lang="de-DE" b="1" dirty="0"/>
              <a:t> </a:t>
            </a:r>
            <a:r>
              <a:rPr lang="de-DE" b="1" dirty="0" err="1"/>
              <a:t>Inspectors</a:t>
            </a:r>
            <a:r>
              <a:rPr lang="de-DE" b="1" dirty="0"/>
              <a:t> </a:t>
            </a:r>
            <a:r>
              <a:rPr lang="de-DE" b="1" dirty="0" err="1"/>
              <a:t>without</a:t>
            </a:r>
            <a:r>
              <a:rPr lang="de-DE" b="1" dirty="0"/>
              <a:t> Borders </a:t>
            </a:r>
            <a:r>
              <a:rPr lang="de-DE" dirty="0"/>
              <a:t>(= </a:t>
            </a:r>
            <a:r>
              <a:rPr lang="de-DE" b="1" dirty="0" err="1"/>
              <a:t>joint</a:t>
            </a:r>
            <a:r>
              <a:rPr lang="de-DE" b="1" dirty="0"/>
              <a:t> </a:t>
            </a:r>
            <a:r>
              <a:rPr lang="de-DE" b="1" dirty="0" err="1"/>
              <a:t>audits</a:t>
            </a:r>
            <a:r>
              <a:rPr lang="de-DE" b="1" dirty="0"/>
              <a:t> – </a:t>
            </a:r>
            <a:r>
              <a:rPr lang="de-DE" dirty="0"/>
              <a:t>bi- </a:t>
            </a:r>
            <a:r>
              <a:rPr lang="de-DE" dirty="0" err="1"/>
              <a:t>or</a:t>
            </a:r>
            <a:r>
              <a:rPr lang="de-DE" dirty="0"/>
              <a:t> multilateral -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inspectors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same time)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collect</a:t>
            </a:r>
            <a:r>
              <a:rPr lang="de-DE" dirty="0"/>
              <a:t> </a:t>
            </a:r>
            <a:r>
              <a:rPr lang="de-DE" dirty="0" err="1"/>
              <a:t>undisputed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authorities</a:t>
            </a:r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Settlement </a:t>
            </a:r>
            <a:r>
              <a:rPr lang="de-DE" dirty="0" err="1"/>
              <a:t>procedures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different international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authorities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a DTA (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mandatory</a:t>
            </a:r>
            <a:r>
              <a:rPr lang="de-DE" dirty="0"/>
              <a:t> </a:t>
            </a:r>
            <a:r>
              <a:rPr lang="de-DE" dirty="0" err="1"/>
              <a:t>binding</a:t>
            </a:r>
            <a:r>
              <a:rPr lang="de-DE" dirty="0"/>
              <a:t> </a:t>
            </a:r>
            <a:r>
              <a:rPr lang="de-DE" dirty="0" err="1"/>
              <a:t>settlement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mandatory</a:t>
            </a:r>
            <a:r>
              <a:rPr lang="de-DE" dirty="0"/>
              <a:t> (!) alternative </a:t>
            </a:r>
            <a:r>
              <a:rPr lang="de-DE" dirty="0" err="1"/>
              <a:t>dispute</a:t>
            </a:r>
            <a:r>
              <a:rPr lang="de-DE" dirty="0"/>
              <a:t> </a:t>
            </a:r>
            <a:r>
              <a:rPr lang="de-DE" dirty="0" err="1"/>
              <a:t>resolution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(i.e. </a:t>
            </a:r>
            <a:r>
              <a:rPr lang="de-DE" dirty="0" err="1"/>
              <a:t>arbitration</a:t>
            </a:r>
            <a:r>
              <a:rPr lang="de-DE" dirty="0"/>
              <a:t> </a:t>
            </a:r>
            <a:r>
              <a:rPr lang="de-DE" dirty="0" err="1"/>
              <a:t>court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international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court</a:t>
            </a:r>
            <a:r>
              <a:rPr lang="de-DE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1DE8D8-5378-4B21-889D-3BBB22F3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/>
              <a:t>Federal Central </a:t>
            </a:r>
            <a:r>
              <a:rPr lang="de-DE" dirty="0" err="1"/>
              <a:t>Tax</a:t>
            </a:r>
            <a:r>
              <a:rPr lang="de-DE" dirty="0"/>
              <a:t> Office (Bonn)</a:t>
            </a:r>
          </a:p>
        </p:txBody>
      </p:sp>
    </p:spTree>
    <p:extLst>
      <p:ext uri="{BB962C8B-B14F-4D97-AF65-F5344CB8AC3E}">
        <p14:creationId xmlns:p14="http://schemas.microsoft.com/office/powerpoint/2010/main" val="213175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170236" y="881460"/>
            <a:ext cx="7923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err="1"/>
              <a:t>Thank</a:t>
            </a:r>
            <a:r>
              <a:rPr lang="de-DE" sz="2400" b="1" dirty="0"/>
              <a:t> </a:t>
            </a:r>
            <a:r>
              <a:rPr lang="de-DE" sz="2400" b="1" dirty="0" err="1"/>
              <a:t>you</a:t>
            </a:r>
            <a:r>
              <a:rPr lang="de-DE" sz="2400" b="1" dirty="0"/>
              <a:t> </a:t>
            </a:r>
            <a:r>
              <a:rPr lang="de-DE" sz="2400" b="1" dirty="0" err="1"/>
              <a:t>for</a:t>
            </a:r>
            <a:r>
              <a:rPr lang="de-DE" sz="2400" b="1" dirty="0"/>
              <a:t> </a:t>
            </a:r>
            <a:r>
              <a:rPr lang="de-DE" sz="2400" b="1" dirty="0" err="1"/>
              <a:t>your</a:t>
            </a:r>
            <a:r>
              <a:rPr lang="de-DE" sz="2400" b="1" dirty="0"/>
              <a:t> </a:t>
            </a:r>
            <a:r>
              <a:rPr lang="de-DE" sz="2400" b="1" dirty="0" err="1"/>
              <a:t>attention</a:t>
            </a:r>
            <a:r>
              <a:rPr lang="de-DE" sz="2400" b="1" dirty="0"/>
              <a:t>!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8F31B1C-8DFA-8C4D-AEDF-B1BA3909001E}"/>
              </a:ext>
            </a:extLst>
          </p:cNvPr>
          <p:cNvSpPr txBox="1"/>
          <p:nvPr/>
        </p:nvSpPr>
        <p:spPr>
          <a:xfrm>
            <a:off x="1458268" y="3274194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Contact</a:t>
            </a:r>
            <a:r>
              <a:rPr lang="de-DE" b="1" dirty="0"/>
              <a:t> Info</a:t>
            </a:r>
          </a:p>
          <a:p>
            <a:endParaRPr lang="de-DE" b="1" dirty="0"/>
          </a:p>
          <a:p>
            <a:r>
              <a:rPr lang="de-DE" dirty="0"/>
              <a:t>Email: </a:t>
            </a:r>
            <a:r>
              <a:rPr lang="de-DE" dirty="0">
                <a:hlinkClick r:id="rId3"/>
              </a:rPr>
              <a:t>m.sell@seitzpartner.de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Cell</a:t>
            </a:r>
            <a:r>
              <a:rPr lang="de-DE" dirty="0"/>
              <a:t>: 0049 178 7074959</a:t>
            </a:r>
          </a:p>
          <a:p>
            <a:endParaRPr lang="de-DE" b="1" dirty="0"/>
          </a:p>
          <a:p>
            <a:r>
              <a:rPr lang="de-DE" dirty="0"/>
              <a:t>Website: </a:t>
            </a:r>
            <a:r>
              <a:rPr lang="de-DE" dirty="0">
                <a:hlinkClick r:id="rId4"/>
              </a:rPr>
              <a:t>https://</a:t>
            </a:r>
            <a:r>
              <a:rPr lang="de-DE" dirty="0" err="1">
                <a:hlinkClick r:id="rId4"/>
              </a:rPr>
              <a:t>www.seitzpartner.de</a:t>
            </a:r>
            <a:r>
              <a:rPr lang="de-DE" dirty="0">
                <a:hlinkClick r:id="rId4"/>
              </a:rPr>
              <a:t>/</a:t>
            </a:r>
            <a:r>
              <a:rPr lang="de-DE" dirty="0" err="1">
                <a:hlinkClick r:id="rId4"/>
              </a:rPr>
              <a:t>team</a:t>
            </a:r>
            <a:r>
              <a:rPr lang="de-DE" dirty="0">
                <a:hlinkClick r:id="rId4"/>
              </a:rPr>
              <a:t>/</a:t>
            </a:r>
            <a:r>
              <a:rPr lang="de-DE" dirty="0" err="1">
                <a:hlinkClick r:id="rId4"/>
              </a:rPr>
              <a:t>michael-sell</a:t>
            </a:r>
            <a:r>
              <a:rPr lang="de-DE" dirty="0">
                <a:hlinkClick r:id="rId4"/>
              </a:rPr>
              <a:t>/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566</Words>
  <Application>Microsoft Macintosh PowerPoint</Application>
  <PresentationFormat>Benutzerdefiniert</PresentationFormat>
  <Paragraphs>87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Larissa</vt:lpstr>
      <vt:lpstr>PowerPoint-Präsentation</vt:lpstr>
      <vt:lpstr>Germany´s Basic Economic Prerequisites</vt:lpstr>
      <vt:lpstr>German Tax policy concerning DTA</vt:lpstr>
      <vt:lpstr>German Tax Policy Principles</vt:lpstr>
      <vt:lpstr>German Tax Policy (International Data Exchange)</vt:lpstr>
      <vt:lpstr>Federal Central Tax Office (Bonn)</vt:lpstr>
      <vt:lpstr>PowerPoint-Präsentation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Kröber</dc:creator>
  <cp:lastModifiedBy>Microsoft Office User</cp:lastModifiedBy>
  <cp:revision>195</cp:revision>
  <cp:lastPrinted>2015-09-30T10:29:59Z</cp:lastPrinted>
  <dcterms:created xsi:type="dcterms:W3CDTF">2015-03-27T09:01:56Z</dcterms:created>
  <dcterms:modified xsi:type="dcterms:W3CDTF">2019-03-21T14:56:26Z</dcterms:modified>
</cp:coreProperties>
</file>