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3D4FDB-FD11-478F-9477-F3EF771165F4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2445720-21EB-44B0-9C8E-F770793A8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fintegrity.org/report/illicit-financial-flows-from-developing-countries-2004-2013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962400"/>
            <a:ext cx="8105336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sz="3200" smtClean="0"/>
              <a:t/>
            </a:r>
            <a:br>
              <a:rPr sz="3200" smtClean="0"/>
            </a:br>
            <a:r>
              <a:rPr lang="en-US" sz="3200" dirty="0" smtClean="0"/>
              <a:t>Tax </a:t>
            </a:r>
            <a:r>
              <a:rPr lang="en-US" sz="3200" dirty="0" smtClean="0"/>
              <a:t>Justice Conference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NAIROBI 12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-14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March 2019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457200"/>
            <a:ext cx="8482350" cy="39624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Curbing </a:t>
            </a:r>
            <a:r>
              <a:rPr lang="en-US" sz="3200" b="1" dirty="0" smtClean="0">
                <a:solidFill>
                  <a:srgbClr val="FFC000"/>
                </a:solidFill>
              </a:rPr>
              <a:t>Illicit Financial Flows from Africa </a:t>
            </a:r>
            <a:r>
              <a:rPr lang="en-US" sz="3200" b="1" dirty="0" smtClean="0">
                <a:solidFill>
                  <a:srgbClr val="FFC000"/>
                </a:solidFill>
              </a:rPr>
              <a:t> Case </a:t>
            </a:r>
            <a:r>
              <a:rPr lang="en-US" sz="3200" b="1" dirty="0" smtClean="0">
                <a:solidFill>
                  <a:srgbClr val="FFC000"/>
                </a:solidFill>
              </a:rPr>
              <a:t>of Rwanda 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Presentation by Alexis Nkurunziza 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Economic Governance </a:t>
            </a:r>
            <a:r>
              <a:rPr lang="en-US" sz="3200" b="1" dirty="0" smtClean="0">
                <a:solidFill>
                  <a:srgbClr val="FFC000"/>
                </a:solidFill>
              </a:rPr>
              <a:t>Expert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At the Center for Economic and Policy Priorities  (CEPP)</a:t>
            </a:r>
            <a:r>
              <a:rPr lang="en-US" sz="3200" b="1" dirty="0" smtClean="0">
                <a:solidFill>
                  <a:srgbClr val="FFC000"/>
                </a:solidFill>
              </a:rPr>
              <a:t>  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b="1" dirty="0" smtClean="0"/>
              <a:t>Understanding the Illicit </a:t>
            </a:r>
            <a:r>
              <a:rPr lang="en-US" sz="2400" b="1" dirty="0" smtClean="0"/>
              <a:t>Financial </a:t>
            </a:r>
            <a:r>
              <a:rPr lang="en-US" sz="2400" b="1" dirty="0" smtClean="0"/>
              <a:t>Flow </a:t>
            </a:r>
          </a:p>
          <a:p>
            <a:pPr algn="just"/>
            <a:r>
              <a:rPr lang="en-US" sz="2400" b="1" dirty="0" smtClean="0"/>
              <a:t>The </a:t>
            </a:r>
            <a:r>
              <a:rPr lang="en-US" sz="2400" b="1" dirty="0" smtClean="0"/>
              <a:t>Impact of IFF </a:t>
            </a:r>
            <a:r>
              <a:rPr lang="en-US" sz="2400" b="1" dirty="0"/>
              <a:t>on Developing </a:t>
            </a:r>
            <a:r>
              <a:rPr lang="en-US" sz="2400" b="1" dirty="0" smtClean="0"/>
              <a:t>Countries</a:t>
            </a:r>
            <a:endParaRPr lang="en-US" sz="2400" dirty="0"/>
          </a:p>
          <a:p>
            <a:pPr algn="just"/>
            <a:r>
              <a:rPr lang="en-US" sz="2400" b="1" dirty="0"/>
              <a:t>What </a:t>
            </a:r>
            <a:r>
              <a:rPr lang="en-US" sz="2400" b="1" dirty="0" smtClean="0"/>
              <a:t> </a:t>
            </a:r>
            <a:r>
              <a:rPr lang="en-US" sz="2400" b="1" dirty="0" smtClean="0"/>
              <a:t>to do on IFF?</a:t>
            </a:r>
            <a:endParaRPr lang="en-US" sz="2400" b="1" dirty="0" smtClean="0"/>
          </a:p>
          <a:p>
            <a:pPr algn="just"/>
            <a:r>
              <a:rPr lang="en-US" sz="2400" b="1" dirty="0" smtClean="0"/>
              <a:t>What Rwanda has managed to put in </a:t>
            </a:r>
            <a:r>
              <a:rPr lang="en-US" sz="2400" b="1" dirty="0" smtClean="0"/>
              <a:t>place to fight corruption and curbing the IFF?</a:t>
            </a:r>
          </a:p>
          <a:p>
            <a:pPr algn="just"/>
            <a:r>
              <a:rPr lang="en-US" sz="2400" b="1" dirty="0" smtClean="0"/>
              <a:t>Conclusion &amp;  Recommendation 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C000"/>
                </a:solidFill>
              </a:rPr>
              <a:t>Understanding  IFF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Illicit </a:t>
            </a:r>
            <a:r>
              <a:rPr lang="en-US" dirty="0"/>
              <a:t>financial flows (IFFs) are illegal movements of money or capital from one country to another. </a:t>
            </a:r>
            <a:r>
              <a:rPr lang="en-US" dirty="0" smtClean="0"/>
              <a:t>Especially when fund are illegally </a:t>
            </a:r>
            <a:r>
              <a:rPr lang="en-US" dirty="0"/>
              <a:t>earned, transferred, and/or utilized. </a:t>
            </a:r>
            <a:endParaRPr lang="en-US" dirty="0" smtClean="0"/>
          </a:p>
          <a:p>
            <a:pPr lvl="0" algn="just"/>
            <a:r>
              <a:rPr lang="en-US" dirty="0" smtClean="0"/>
              <a:t>E g. 1: An </a:t>
            </a:r>
            <a:r>
              <a:rPr lang="en-US" dirty="0"/>
              <a:t>importer using trade miss invoicing to evade customs duties, VAT, or income taxes;</a:t>
            </a:r>
          </a:p>
          <a:p>
            <a:pPr lvl="0" algn="just"/>
            <a:r>
              <a:rPr lang="en-US" dirty="0"/>
              <a:t>A corrupt public official using an anonymous </a:t>
            </a:r>
            <a:r>
              <a:rPr lang="en-US" dirty="0" smtClean="0"/>
              <a:t>company </a:t>
            </a:r>
            <a:r>
              <a:rPr lang="en-US" dirty="0"/>
              <a:t>to transfer dirty money to a bank account in </a:t>
            </a:r>
            <a:r>
              <a:rPr lang="en-US" dirty="0" smtClean="0"/>
              <a:t>a  money paradise country ; Or an PO escaping declaring </a:t>
            </a:r>
            <a:r>
              <a:rPr lang="en-US" dirty="0" smtClean="0"/>
              <a:t> his </a:t>
            </a:r>
            <a:r>
              <a:rPr lang="en-US" dirty="0" smtClean="0"/>
              <a:t>assets  to escape taxes </a:t>
            </a:r>
            <a:endParaRPr lang="en-US" dirty="0"/>
          </a:p>
          <a:p>
            <a:pPr algn="just">
              <a:buNone/>
            </a:pPr>
            <a:r>
              <a:rPr lang="en-US" dirty="0"/>
              <a:t> </a:t>
            </a:r>
          </a:p>
          <a:p>
            <a:pPr algn="just"/>
            <a:r>
              <a:rPr lang="en-US" dirty="0">
                <a:hlinkClick r:id="rId2" tooltip="Illicit Financial Flows from Developing Countries: 2004-2013"/>
              </a:rPr>
              <a:t>GFI estimates</a:t>
            </a:r>
            <a:r>
              <a:rPr lang="en-US" dirty="0"/>
              <a:t> that in 2013, US$1.1 trillion left developing countries in illicit financial outflows. </a:t>
            </a:r>
            <a:r>
              <a:rPr lang="en-US" dirty="0" smtClean="0"/>
              <a:t> This shows how serious this problem is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>
                <a:solidFill>
                  <a:srgbClr val="FFC000"/>
                </a:solidFill>
              </a:rPr>
              <a:t>The  </a:t>
            </a:r>
            <a:r>
              <a:rPr lang="en-US" sz="3100" b="1" dirty="0" smtClean="0">
                <a:solidFill>
                  <a:srgbClr val="FFC000"/>
                </a:solidFill>
              </a:rPr>
              <a:t>Impact </a:t>
            </a:r>
            <a:r>
              <a:rPr lang="en-US" sz="3100" b="1" dirty="0" smtClean="0">
                <a:solidFill>
                  <a:srgbClr val="FFC000"/>
                </a:solidFill>
              </a:rPr>
              <a:t>of IFF on  </a:t>
            </a:r>
            <a:r>
              <a:rPr lang="en-US" sz="3100" b="1" dirty="0" smtClean="0">
                <a:solidFill>
                  <a:srgbClr val="FFC000"/>
                </a:solidFill>
              </a:rPr>
              <a:t>Developing Countries?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8000" dirty="0" smtClean="0"/>
              <a:t> </a:t>
            </a:r>
            <a:r>
              <a:rPr lang="en-US" sz="9600" dirty="0" smtClean="0"/>
              <a:t>R</a:t>
            </a:r>
            <a:r>
              <a:rPr lang="en-US" sz="9600" dirty="0" smtClean="0"/>
              <a:t>uin of natural resources  and economy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9600" dirty="0" smtClean="0"/>
              <a:t> </a:t>
            </a:r>
            <a:r>
              <a:rPr lang="en-US" sz="9600" dirty="0" smtClean="0"/>
              <a:t>Making weak your economic system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9600" dirty="0" smtClean="0"/>
              <a:t>Lack of your economy control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9600" dirty="0" smtClean="0"/>
              <a:t>Establishing a stronger  corrupt systems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9600" dirty="0" smtClean="0"/>
              <a:t>Promotion of cartels 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9600" dirty="0" smtClean="0"/>
              <a:t>Decrease of tax revenues </a:t>
            </a:r>
            <a:endParaRPr lang="en-US" sz="9600" dirty="0" smtClean="0"/>
          </a:p>
          <a:p>
            <a:pPr algn="just">
              <a:buFont typeface="Wingdings" pitchFamily="2" charset="2"/>
              <a:buChar char="ü"/>
            </a:pPr>
            <a:endParaRPr lang="en-US" sz="9600" dirty="0" smtClean="0"/>
          </a:p>
          <a:p>
            <a:pPr algn="just"/>
            <a:r>
              <a:rPr lang="en-US" sz="9600" b="1" dirty="0" smtClean="0">
                <a:solidFill>
                  <a:srgbClr val="FFC000"/>
                </a:solidFill>
              </a:rPr>
              <a:t>Where </a:t>
            </a:r>
            <a:r>
              <a:rPr lang="en-US" sz="9600" b="1" dirty="0">
                <a:solidFill>
                  <a:srgbClr val="FFC000"/>
                </a:solidFill>
              </a:rPr>
              <a:t>Does the Money Go?</a:t>
            </a:r>
          </a:p>
          <a:p>
            <a:pPr algn="just"/>
            <a:r>
              <a:rPr lang="en-US" sz="9600" dirty="0"/>
              <a:t>Every dollar that leaves one country must end up in another. Very often, this means that illicit financial outflows from developing countries ultimately end up in banks in </a:t>
            </a:r>
            <a:r>
              <a:rPr lang="en-US" sz="9600" dirty="0" smtClean="0"/>
              <a:t>developed.</a:t>
            </a:r>
            <a:endParaRPr lang="en-US" sz="9600" dirty="0"/>
          </a:p>
          <a:p>
            <a:pPr algn="just"/>
            <a:r>
              <a:rPr lang="en-US" sz="9600" dirty="0"/>
              <a:t>This does not happen by accident. Many countries and their institutions actively </a:t>
            </a:r>
            <a:r>
              <a:rPr lang="en-US" sz="9600" dirty="0" smtClean="0"/>
              <a:t>facilitate and </a:t>
            </a:r>
            <a:r>
              <a:rPr lang="en-US" sz="9600" dirty="0"/>
              <a:t>reap enormous profits </a:t>
            </a:r>
            <a:r>
              <a:rPr lang="en-US" sz="9600" dirty="0" smtClean="0"/>
              <a:t>of </a:t>
            </a:r>
            <a:r>
              <a:rPr lang="en-US" sz="9600" dirty="0"/>
              <a:t>massive amounts of money from developing countries. </a:t>
            </a:r>
            <a:endParaRPr lang="en-US" sz="9600" dirty="0" smtClean="0"/>
          </a:p>
          <a:p>
            <a:pPr algn="just"/>
            <a:r>
              <a:rPr lang="en-US" sz="9600" dirty="0" smtClean="0"/>
              <a:t>D</a:t>
            </a:r>
            <a:r>
              <a:rPr lang="en-US" sz="9600" dirty="0" smtClean="0"/>
              <a:t>eveloped </a:t>
            </a:r>
            <a:r>
              <a:rPr lang="en-US" sz="9600" dirty="0"/>
              <a:t>countries have a </a:t>
            </a:r>
            <a:r>
              <a:rPr lang="en-US" sz="9600" dirty="0" smtClean="0"/>
              <a:t>responsibility, a big stake  </a:t>
            </a:r>
            <a:r>
              <a:rPr lang="en-US" sz="9600" dirty="0"/>
              <a:t>alongside developing countries to curtail the flow of illicit money.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What 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</a:rPr>
              <a:t>to do on 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>
                <a:solidFill>
                  <a:srgbClr val="FFC000"/>
                </a:solidFill>
              </a:rPr>
              <a:t>Illicit Financial Flows?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715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most effective way to limit illicit financial flows is to increase financial transparency. </a:t>
            </a:r>
            <a:r>
              <a:rPr lang="en-US" dirty="0" smtClean="0"/>
              <a:t>By enacting laws and  </a:t>
            </a:r>
            <a:r>
              <a:rPr lang="en-US" dirty="0"/>
              <a:t>policies to:</a:t>
            </a:r>
          </a:p>
          <a:p>
            <a:pPr lvl="0" algn="just"/>
            <a:r>
              <a:rPr lang="en-US" dirty="0"/>
              <a:t>Detect and deter cross-border tax evasion;</a:t>
            </a:r>
          </a:p>
          <a:p>
            <a:pPr lvl="0" algn="just"/>
            <a:r>
              <a:rPr lang="en-US" dirty="0"/>
              <a:t>Eliminate anonymous shell companies;</a:t>
            </a:r>
          </a:p>
          <a:p>
            <a:pPr lvl="0" algn="just"/>
            <a:r>
              <a:rPr lang="en-US" dirty="0"/>
              <a:t>Strengthen anti-money laundering laws and practices;</a:t>
            </a:r>
          </a:p>
          <a:p>
            <a:pPr lvl="0" algn="just"/>
            <a:r>
              <a:rPr lang="en-US" dirty="0"/>
              <a:t>Work to curtail trade </a:t>
            </a:r>
            <a:r>
              <a:rPr lang="en-US" dirty="0" smtClean="0"/>
              <a:t>miss invoicing; </a:t>
            </a:r>
            <a:r>
              <a:rPr lang="en-US" dirty="0"/>
              <a:t>and</a:t>
            </a:r>
          </a:p>
          <a:p>
            <a:pPr lvl="0" algn="just"/>
            <a:r>
              <a:rPr lang="en-US" dirty="0"/>
              <a:t>Improve transparency of multinational corporations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Fostering the culture of accountability from all stakeholders ( Governments, Private Sector and the Civil Society)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92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What Rwanda has managed to put in place </a:t>
            </a:r>
            <a:r>
              <a:rPr lang="en-US" sz="3600" b="1" dirty="0" smtClean="0">
                <a:solidFill>
                  <a:srgbClr val="FFC000"/>
                </a:solidFill>
              </a:rPr>
              <a:t> to fight corruption and curbing </a:t>
            </a:r>
            <a:r>
              <a:rPr lang="en-US" sz="3600" b="1" dirty="0" smtClean="0">
                <a:solidFill>
                  <a:srgbClr val="FFC000"/>
                </a:solidFill>
              </a:rPr>
              <a:t>IFF?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An anti corruption law / Various policies to curb corruption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law to declare assets for Public officials in offices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Institutionalizing the Public Account Committee at the Parliament to follow up on cases of corruption and utilization of public funds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Anti corruption Unit within the Rwanda Investigation Bureau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Financial Intelligence Unit within the Central Bank 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Last year the </a:t>
            </a:r>
            <a:r>
              <a:rPr lang="en-US" dirty="0" err="1" smtClean="0"/>
              <a:t>GoR</a:t>
            </a:r>
            <a:r>
              <a:rPr lang="en-US" dirty="0" smtClean="0"/>
              <a:t>  enacted a law that will track money laundering and embezzlement  by public officials  while in offices , so that they can pay back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Conclusion &amp; Recommendation 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867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Even though Rwanda is working tirelessly to curb corruption and IFF, Rwanda is also in the battle to attract more investors , and sometimes if countries don’t pay much attention, it is when IFF finds ground </a:t>
            </a:r>
          </a:p>
          <a:p>
            <a:pPr algn="just"/>
            <a:r>
              <a:rPr lang="en-US" dirty="0" smtClean="0"/>
              <a:t>Despite efforts to curb Corruption and IFF , Rwanda still have issues of miss invoicing like several countries in Africa, we do still lose huge money in this </a:t>
            </a:r>
          </a:p>
          <a:p>
            <a:pPr algn="just"/>
            <a:r>
              <a:rPr lang="en-US" dirty="0" smtClean="0"/>
              <a:t>Access of data for bilateral agreements and investments , Only government can access these  information , civil society can not and this is the beginning of the lack of transparency.</a:t>
            </a:r>
          </a:p>
          <a:p>
            <a:pPr algn="just"/>
            <a:r>
              <a:rPr lang="en-US" dirty="0" smtClean="0"/>
              <a:t>Lack of an independent Anti Corruption Body that can bring all </a:t>
            </a:r>
            <a:r>
              <a:rPr lang="en-US" smtClean="0"/>
              <a:t>stakeholders on board </a:t>
            </a:r>
            <a:endParaRPr lang="en-US" dirty="0" smtClean="0"/>
          </a:p>
          <a:p>
            <a:pPr algn="just"/>
            <a:r>
              <a:rPr lang="en-US" dirty="0" smtClean="0"/>
              <a:t>No much capacity for CSOs to engage and track IFF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</TotalTime>
  <Words>573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  Tax Justice Conference   NAIROBI 12th -14th March 2019 </vt:lpstr>
      <vt:lpstr>Presentation outline </vt:lpstr>
      <vt:lpstr> Understanding  IFF </vt:lpstr>
      <vt:lpstr> The  Impact of IFF on  Developing Countries?  </vt:lpstr>
      <vt:lpstr>What  to do on  Illicit Financial Flows? </vt:lpstr>
      <vt:lpstr>What Rwanda has managed to put in place  to fight corruption and curbing IFF? </vt:lpstr>
      <vt:lpstr>Conclusion &amp; Recommendation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Justice Conference / NAIROBI</dc:title>
  <dc:creator>DELL</dc:creator>
  <cp:lastModifiedBy>DELL</cp:lastModifiedBy>
  <cp:revision>23</cp:revision>
  <dcterms:created xsi:type="dcterms:W3CDTF">2019-03-07T16:22:27Z</dcterms:created>
  <dcterms:modified xsi:type="dcterms:W3CDTF">2019-03-12T04:54:37Z</dcterms:modified>
</cp:coreProperties>
</file>