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89" r:id="rId2"/>
  </p:sldIdLst>
  <p:sldSz cx="9906000" cy="6858000" type="A4"/>
  <p:notesSz cx="6724650" cy="98663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orient="horz" pos="447">
          <p15:clr>
            <a:srgbClr val="A4A3A4"/>
          </p15:clr>
        </p15:guide>
        <p15:guide id="3" orient="horz" pos="1820">
          <p15:clr>
            <a:srgbClr val="A4A3A4"/>
          </p15:clr>
        </p15:guide>
        <p15:guide id="4" orient="horz" pos="1670">
          <p15:clr>
            <a:srgbClr val="A4A3A4"/>
          </p15:clr>
        </p15:guide>
        <p15:guide id="5" pos="6087">
          <p15:clr>
            <a:srgbClr val="A4A3A4"/>
          </p15:clr>
        </p15:guide>
        <p15:guide id="6" pos="3171">
          <p15:clr>
            <a:srgbClr val="A4A3A4"/>
          </p15:clr>
        </p15:guide>
        <p15:guide id="7" pos="6129">
          <p15:clr>
            <a:srgbClr val="A4A3A4"/>
          </p15:clr>
        </p15:guide>
        <p15:guide id="8" pos="240">
          <p15:clr>
            <a:srgbClr val="A4A3A4"/>
          </p15:clr>
        </p15:guide>
        <p15:guide id="9" pos="3073">
          <p15:clr>
            <a:srgbClr val="A4A3A4"/>
          </p15:clr>
        </p15:guide>
        <p15:guide id="10" pos="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66"/>
    <a:srgbClr val="DBEABC"/>
    <a:srgbClr val="CC0000"/>
    <a:srgbClr val="CC0066"/>
    <a:srgbClr val="FBECB7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 autoAdjust="0"/>
  </p:normalViewPr>
  <p:slideViewPr>
    <p:cSldViewPr snapToGrid="0">
      <p:cViewPr varScale="1">
        <p:scale>
          <a:sx n="111" d="100"/>
          <a:sy n="111" d="100"/>
        </p:scale>
        <p:origin x="144" y="88"/>
      </p:cViewPr>
      <p:guideLst>
        <p:guide orient="horz" pos="3865"/>
        <p:guide orient="horz" pos="447"/>
        <p:guide orient="horz" pos="1820"/>
        <p:guide orient="horz" pos="1670"/>
        <p:guide pos="6087"/>
        <p:guide pos="3171"/>
        <p:guide pos="6129"/>
        <p:guide pos="240"/>
        <p:guide pos="3073"/>
        <p:guide pos="1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60" y="-96"/>
      </p:cViewPr>
      <p:guideLst>
        <p:guide orient="horz" pos="3108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t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t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b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b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fld id="{B77CC368-97C1-419F-B7BE-9308CCA1B9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774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t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t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b" anchorCtr="0" compatLnSpc="1">
            <a:prstTxWarp prst="textNoShape">
              <a:avLst/>
            </a:prstTxWarp>
          </a:bodyPr>
          <a:lstStyle>
            <a:lvl1pPr defTabSz="771525">
              <a:defRPr sz="1000" i="1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9146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88" tIns="0" rIns="19288" bIns="0" numCol="1" anchor="b" anchorCtr="0" compatLnSpc="1">
            <a:prstTxWarp prst="textNoShape">
              <a:avLst/>
            </a:prstTxWarp>
          </a:bodyPr>
          <a:lstStyle>
            <a:lvl1pPr algn="r" defTabSz="771525">
              <a:defRPr sz="1000" i="1"/>
            </a:lvl1pPr>
          </a:lstStyle>
          <a:p>
            <a:fld id="{3C0F41A7-B3B4-47A8-A75F-D61BAD966C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01688" y="4408488"/>
            <a:ext cx="5005387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29" tIns="46615" rIns="93229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0"/>
            <a:r>
              <a:rPr lang="en-GB" smtClean="0"/>
              <a:t>	Second level</a:t>
            </a:r>
          </a:p>
          <a:p>
            <a:pPr lvl="0"/>
            <a:r>
              <a:rPr lang="en-GB" smtClean="0"/>
              <a:t>		Third level</a:t>
            </a:r>
          </a:p>
          <a:p>
            <a:pPr lvl="0"/>
            <a:r>
              <a:rPr lang="en-GB" smtClean="0"/>
              <a:t>			Fourth level</a:t>
            </a:r>
          </a:p>
          <a:p>
            <a:pPr lvl="0"/>
            <a:r>
              <a:rPr lang="en-GB" smtClean="0"/>
              <a:t>				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0238" y="520700"/>
            <a:ext cx="5356225" cy="370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983288" y="10044113"/>
            <a:ext cx="18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229" tIns="46615" rIns="93229" bIns="46615">
            <a:spAutoFit/>
          </a:bodyPr>
          <a:lstStyle/>
          <a:p>
            <a:pPr defTabSz="771525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0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71525" rtl="0" eaLnBrk="0" fontAlgn="base" hangingPunct="0">
      <a:spcBef>
        <a:spcPct val="30000"/>
      </a:spcBef>
      <a:spcAft>
        <a:spcPct val="0"/>
      </a:spcAft>
      <a:defRPr sz="11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577850" algn="l" defTabSz="771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55700" algn="l" defTabSz="771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733550" algn="l" defTabSz="771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312988" algn="l" defTabSz="7715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-22225"/>
            <a:ext cx="229235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-22225"/>
            <a:ext cx="672465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925" y="1403350"/>
            <a:ext cx="432593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1263" y="1403350"/>
            <a:ext cx="4327525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0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-22225"/>
            <a:ext cx="826135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KPMG M&amp;A Tax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2925" y="1403350"/>
            <a:ext cx="8805863" cy="454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77788" y="6464300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defTabSz="762000"/>
            <a:r>
              <a:rPr lang="en-GB" sz="1400">
                <a:solidFill>
                  <a:srgbClr val="001B64"/>
                </a:solidFill>
                <a:latin typeface="KPMG Logo" pitchFamily="2" charset="0"/>
              </a:rPr>
              <a:t>ABCD</a:t>
            </a:r>
          </a:p>
        </p:txBody>
      </p:sp>
      <p:sp>
        <p:nvSpPr>
          <p:cNvPr id="1093" name="Line 69"/>
          <p:cNvSpPr>
            <a:spLocks noChangeShapeType="1"/>
          </p:cNvSpPr>
          <p:nvPr userDrawn="1"/>
        </p:nvSpPr>
        <p:spPr bwMode="auto">
          <a:xfrm>
            <a:off x="179388" y="722313"/>
            <a:ext cx="95599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200" name="Group 176"/>
          <p:cNvGrpSpPr>
            <a:grpSpLocks/>
          </p:cNvGrpSpPr>
          <p:nvPr userDrawn="1"/>
        </p:nvGrpSpPr>
        <p:grpSpPr bwMode="auto">
          <a:xfrm>
            <a:off x="9010650" y="6521450"/>
            <a:ext cx="811213" cy="228600"/>
            <a:chOff x="5680" y="454"/>
            <a:chExt cx="511" cy="144"/>
          </a:xfrm>
        </p:grpSpPr>
        <p:sp>
          <p:nvSpPr>
            <p:cNvPr id="1201" name="Text Box 177"/>
            <p:cNvSpPr txBox="1">
              <a:spLocks noChangeArrowheads="1"/>
            </p:cNvSpPr>
            <p:nvPr userDrawn="1"/>
          </p:nvSpPr>
          <p:spPr bwMode="auto">
            <a:xfrm>
              <a:off x="5804" y="454"/>
              <a:ext cx="387" cy="144"/>
            </a:xfrm>
            <a:prstGeom prst="rect">
              <a:avLst/>
            </a:prstGeom>
            <a:noFill/>
            <a:ln w="635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lIns="0" tIns="45756" rIns="87994" bIns="45756">
              <a:spAutoFit/>
            </a:bodyPr>
            <a:lstStyle/>
            <a:p>
              <a:pPr algn="r" defTabSz="744538"/>
              <a:r>
                <a:rPr lang="en-GB" sz="900" b="1">
                  <a:solidFill>
                    <a:srgbClr val="81ACBB"/>
                  </a:solidFill>
                  <a:latin typeface="Univers 47 CondensedLight" pitchFamily="2" charset="0"/>
                </a:rPr>
                <a:t>KPMG IFTG</a:t>
              </a:r>
              <a:endParaRPr lang="en-US" sz="900" b="1">
                <a:solidFill>
                  <a:srgbClr val="81ACBB"/>
                </a:solidFill>
                <a:latin typeface="Univers 47 CondensedLight" pitchFamily="2" charset="0"/>
              </a:endParaRPr>
            </a:p>
          </p:txBody>
        </p:sp>
        <p:sp>
          <p:nvSpPr>
            <p:cNvPr id="1202" name="Line 178"/>
            <p:cNvSpPr>
              <a:spLocks noChangeShapeType="1"/>
            </p:cNvSpPr>
            <p:nvPr userDrawn="1"/>
          </p:nvSpPr>
          <p:spPr bwMode="auto">
            <a:xfrm>
              <a:off x="5680" y="518"/>
              <a:ext cx="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126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1203" name="Line 179"/>
            <p:cNvSpPr>
              <a:spLocks noChangeShapeType="1"/>
            </p:cNvSpPr>
            <p:nvPr userDrawn="1"/>
          </p:nvSpPr>
          <p:spPr bwMode="auto">
            <a:xfrm>
              <a:off x="5990" y="518"/>
              <a:ext cx="7" cy="0"/>
            </a:xfrm>
            <a:prstGeom prst="line">
              <a:avLst/>
            </a:prstGeom>
            <a:noFill/>
            <a:ln w="635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lIns="126000" tIns="46800" rIns="90000" bIns="46800">
              <a:spAutoFit/>
            </a:bodyPr>
            <a:lstStyle/>
            <a:p>
              <a:endParaRPr lang="en-GB"/>
            </a:p>
          </p:txBody>
        </p:sp>
      </p:grpSp>
      <p:sp>
        <p:nvSpPr>
          <p:cNvPr id="1204" name="Rectangle 180"/>
          <p:cNvSpPr>
            <a:spLocks noChangeArrowheads="1"/>
          </p:cNvSpPr>
          <p:nvPr userDrawn="1"/>
        </p:nvSpPr>
        <p:spPr bwMode="auto">
          <a:xfrm flipH="1">
            <a:off x="9451975" y="676275"/>
            <a:ext cx="280988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 defTabSz="762000"/>
            <a:fld id="{AD113C72-3C50-4B3A-931E-BA0BC33F7F45}" type="slidenum">
              <a:rPr lang="en-GB" sz="700" b="1">
                <a:solidFill>
                  <a:schemeClr val="tx2"/>
                </a:solidFill>
                <a:latin typeface="Univers 45 Light" pitchFamily="2" charset="0"/>
              </a:rPr>
              <a:pPr algn="r" defTabSz="762000"/>
              <a:t>‹#›</a:t>
            </a:fld>
            <a:endParaRPr lang="en-GB" sz="700" b="1">
              <a:solidFill>
                <a:schemeClr val="tx2"/>
              </a:solidFill>
              <a:latin typeface="Univers 45 Light" pitchFamily="2" charset="0"/>
            </a:endParaRPr>
          </a:p>
        </p:txBody>
      </p:sp>
      <p:sp>
        <p:nvSpPr>
          <p:cNvPr id="1206" name="Rectangle 182"/>
          <p:cNvSpPr>
            <a:spLocks noChangeArrowheads="1"/>
          </p:cNvSpPr>
          <p:nvPr userDrawn="1">
            <p:custDataLst>
              <p:tags r:id="rId13"/>
            </p:custDataLst>
          </p:nvPr>
        </p:nvSpPr>
        <p:spPr bwMode="auto">
          <a:xfrm rot="-21600000">
            <a:off x="1568450" y="6381750"/>
            <a:ext cx="8202613" cy="142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 eaLnBrk="1" hangingPunct="1"/>
            <a:r>
              <a:rPr lang="en-GB" sz="600">
                <a:solidFill>
                  <a:srgbClr val="FF0000"/>
                </a:solidFill>
                <a:latin typeface="Univers 55" pitchFamily="2" charset="0"/>
              </a:rPr>
              <a:t>U:\Admin\ICT\Staff\Chris Morgan\CV\IPCV.ppt</a:t>
            </a:r>
            <a:endParaRPr lang="en-GB" sz="1000">
              <a:solidFill>
                <a:srgbClr val="FF0000"/>
              </a:solidFill>
              <a:latin typeface="Univers 45 Light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1400" b="1">
          <a:solidFill>
            <a:srgbClr val="000066"/>
          </a:solidFill>
          <a:latin typeface="Univers 55" pitchFamily="2" charset="0"/>
        </a:defRPr>
      </a:lvl9pPr>
    </p:titleStyle>
    <p:bodyStyle>
      <a:lvl1pPr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defRPr sz="1000" b="1">
          <a:solidFill>
            <a:schemeClr val="tx2"/>
          </a:solidFill>
          <a:latin typeface="+mn-lt"/>
          <a:ea typeface="+mn-ea"/>
          <a:cs typeface="+mn-cs"/>
        </a:defRPr>
      </a:lvl1pPr>
      <a:lvl2pPr marL="198438" indent="-1968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n"/>
        <a:defRPr sz="1000">
          <a:solidFill>
            <a:schemeClr val="tx1"/>
          </a:solidFill>
          <a:latin typeface="+mn-lt"/>
        </a:defRPr>
      </a:lvl2pPr>
      <a:lvl3pPr marL="371475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3pPr>
      <a:lvl4pPr marL="581025" indent="-207963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4pPr>
      <a:lvl5pPr marL="754063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5pPr>
      <a:lvl6pPr marL="1211263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6pPr>
      <a:lvl7pPr marL="1668463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7pPr>
      <a:lvl8pPr marL="2125663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8pPr>
      <a:lvl9pPr marL="2582863" indent="-171450" algn="l" defTabSz="762000" rtl="0" eaLnBrk="0" fontAlgn="base" hangingPunct="0">
        <a:spcBef>
          <a:spcPct val="50000"/>
        </a:spcBef>
        <a:spcAft>
          <a:spcPct val="0"/>
        </a:spcAft>
        <a:buClr>
          <a:schemeClr val="accent1"/>
        </a:buClr>
        <a:buSzPct val="85000"/>
        <a:buFont typeface="Symbol" pitchFamily="18" charset="2"/>
        <a:buChar char="-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Head of Global Tax Policy</a:t>
            </a:r>
            <a:endParaRPr lang="en-US" dirty="0"/>
          </a:p>
        </p:txBody>
      </p:sp>
      <p:sp>
        <p:nvSpPr>
          <p:cNvPr id="1747971" name="Rectangle 3"/>
          <p:cNvSpPr>
            <a:spLocks noChangeArrowheads="1"/>
          </p:cNvSpPr>
          <p:nvPr/>
        </p:nvSpPr>
        <p:spPr bwMode="auto">
          <a:xfrm>
            <a:off x="168275" y="777875"/>
            <a:ext cx="9185275" cy="527050"/>
          </a:xfrm>
          <a:prstGeom prst="rect">
            <a:avLst/>
          </a:prstGeom>
          <a:noFill/>
          <a:ln w="6350">
            <a:noFill/>
            <a:prstDash val="dash"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/>
          <a:lstStyle/>
          <a:p>
            <a:pPr defTabSz="762000">
              <a:spcBef>
                <a:spcPct val="55000"/>
              </a:spcBef>
            </a:pPr>
            <a:r>
              <a:rPr lang="en-US" sz="1000" b="1">
                <a:solidFill>
                  <a:schemeClr val="accent1"/>
                </a:solidFill>
                <a:latin typeface="Univers 45 Light" pitchFamily="2" charset="0"/>
              </a:rPr>
              <a:t>      Curriculum Vitae</a:t>
            </a:r>
          </a:p>
        </p:txBody>
      </p:sp>
      <p:graphicFrame>
        <p:nvGraphicFramePr>
          <p:cNvPr id="1748066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911607"/>
              </p:ext>
            </p:extLst>
          </p:nvPr>
        </p:nvGraphicFramePr>
        <p:xfrm>
          <a:off x="2054225" y="1582738"/>
          <a:ext cx="7289800" cy="2504441"/>
        </p:xfrm>
        <a:graphic>
          <a:graphicData uri="http://schemas.openxmlformats.org/drawingml/2006/table">
            <a:tbl>
              <a:tblPr/>
              <a:tblGrid>
                <a:gridCol w="1246188"/>
                <a:gridCol w="6043612"/>
              </a:tblGrid>
              <a:tr h="174625"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Name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</a:txBody>
                  <a:tcPr marL="57150" marR="0" marT="0" marB="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Chris Morgan</a:t>
                      </a:r>
                    </a:p>
                  </a:txBody>
                  <a:tcPr marL="57150" marR="0" marT="0" marB="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Position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</a:txBody>
                  <a:tcPr marL="57150" marR="57150" marT="57150" marB="5715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Head of Global  Tax Policy</a:t>
                      </a:r>
                    </a:p>
                  </a:txBody>
                  <a:tcPr marL="57150" marR="57150" marT="57150" marB="57150" anchor="ctr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Qualifications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Qualified as a solicitor in 1991 (but longer practicing as a solicitor)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 </a:t>
                      </a: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Experience</a:t>
                      </a: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187325" marR="0" lvl="0" indent="-187325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Chris became Head of Tax Policy for KPMG UK in 2011.  In this role he was a regular commentator in the press, as well as on radio and TV, led discussions on various representations with HMRC/HMT. In 2014 Chris spearheaded KPMG UK’s Responsible Tax for the Common Good initiative.</a:t>
                      </a:r>
                    </a:p>
                    <a:p>
                      <a:pPr marL="187325" marR="0" lvl="0" indent="-187325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In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September 2016 Chris took on the role of Head of Global Tax Policy.  As part of this role he runs the global Responsible Tax Programme (see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www.responsibletax.kpmg.com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) which brings all stakeholders into a constructive debate about how to make tax systems work for all.</a:t>
                      </a:r>
                    </a:p>
                    <a:p>
                      <a:pPr marL="187325" marR="0" lvl="0" indent="-187325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  <a:defRPr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Chris’ background is in international tax in which he has over 25 years experience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 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  <a:cs typeface="Times New Roman" pitchFamily="18" charset="0"/>
                      </a:endParaRPr>
                    </a:p>
                    <a:p>
                      <a:pPr marL="187325" marR="0" lvl="0" indent="-187325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Chris is a member of the 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  <a:cs typeface="Times New Roman" pitchFamily="18" charset="0"/>
                        </a:rPr>
                        <a:t>UN Sub-committee on Environmental Taxes.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  <a:cs typeface="Times New Roman" pitchFamily="18" charset="0"/>
                      </a:endParaRP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Contact</a:t>
                      </a:r>
                    </a:p>
                    <a:p>
                      <a:pPr marL="190500" marR="0" lvl="0" indent="-19050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Tel: + 44 (0)20 7694 1714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	Mobile</a:t>
                      </a: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: + 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(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0)77</a:t>
                      </a: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Univers 45 Light" pitchFamily="2" charset="0"/>
                      </a:endParaRPr>
                    </a:p>
                    <a:p>
                      <a:pPr marL="190500" marR="0" lvl="0" indent="-1905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Univers 45 Light" pitchFamily="2" charset="0"/>
                        </a:rPr>
                        <a:t>	Email: christopher.morgan@kpmg.co.uk</a:t>
                      </a:r>
                    </a:p>
                  </a:txBody>
                  <a:tcPr marL="57150" marR="57150" marT="57150" marB="57150" horzOverflow="overflow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748067" name="Picture 99" descr="C:\Users\christophermorgan\AppData\Local\Microsoft\Windows\Temporary Internet Files\Content.Outlook\M0Y9FOCG\0536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6" y="1609725"/>
            <a:ext cx="1638300" cy="18002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 bwMode="auto">
          <a:xfrm>
            <a:off x="7419975" y="6334125"/>
            <a:ext cx="2076450" cy="45719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6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943850" y="6076951"/>
            <a:ext cx="1843088" cy="46384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26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AS_FILEPATH" val="TRUE"/>
  <p:tag name="FAS_TOP" val="502.5"/>
  <p:tag name="FAS_LEFT" val="123.5"/>
  <p:tag name="FAS_HEIGHT" val="11.25"/>
  <p:tag name="FAS_WIDTH" val="645.87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B2B2B2"/>
      </a:lt2>
      <a:accent1>
        <a:srgbClr val="016C81"/>
      </a:accent1>
      <a:accent2>
        <a:srgbClr val="8BB3C1"/>
      </a:accent2>
      <a:accent3>
        <a:srgbClr val="FFFFFF"/>
      </a:accent3>
      <a:accent4>
        <a:srgbClr val="000000"/>
      </a:accent4>
      <a:accent5>
        <a:srgbClr val="AABAC1"/>
      </a:accent5>
      <a:accent6>
        <a:srgbClr val="7DA2AF"/>
      </a:accent6>
      <a:hlink>
        <a:srgbClr val="D5E4E9"/>
      </a:hlink>
      <a:folHlink>
        <a:srgbClr val="F7DC7D"/>
      </a:folHlink>
    </a:clrScheme>
    <a:fontScheme name="Default Design">
      <a:majorFont>
        <a:latin typeface="Univers 55"/>
        <a:ea typeface=""/>
        <a:cs typeface=""/>
      </a:majorFont>
      <a:minorFont>
        <a:latin typeface="Univers 45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126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126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FFFFFF"/>
      </a:dk1>
      <a:lt1>
        <a:srgbClr val="FFFFFF"/>
      </a:lt1>
      <a:dk2>
        <a:srgbClr val="000000"/>
      </a:dk2>
      <a:lt2>
        <a:srgbClr val="CECECE"/>
      </a:lt2>
      <a:accent1>
        <a:srgbClr val="919191"/>
      </a:accent1>
      <a:accent2>
        <a:srgbClr val="474747"/>
      </a:accent2>
      <a:accent3>
        <a:srgbClr val="FFFFFF"/>
      </a:accent3>
      <a:accent4>
        <a:srgbClr val="DADADA"/>
      </a:accent4>
      <a:accent5>
        <a:srgbClr val="C7C7C7"/>
      </a:accent5>
      <a:accent6>
        <a:srgbClr val="3F3F3F"/>
      </a:accent6>
      <a:hlink>
        <a:srgbClr val="676767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35044</TotalTime>
  <Words>173</Words>
  <Application>Microsoft Office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KPMG Logo</vt:lpstr>
      <vt:lpstr>Symbol</vt:lpstr>
      <vt:lpstr>Times New Roman</vt:lpstr>
      <vt:lpstr>Univers 45 Light</vt:lpstr>
      <vt:lpstr>Univers 47 CondensedLight</vt:lpstr>
      <vt:lpstr>Univers 55</vt:lpstr>
      <vt:lpstr>Wingdings</vt:lpstr>
      <vt:lpstr>Default Design</vt:lpstr>
      <vt:lpstr>Head of Global Tax Policy</vt:lpstr>
    </vt:vector>
  </TitlesOfParts>
  <Company>KPMG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ghb</dc:creator>
  <cp:lastModifiedBy>christophermorgan</cp:lastModifiedBy>
  <cp:revision>898</cp:revision>
  <cp:lastPrinted>2000-06-14T15:06:42Z</cp:lastPrinted>
  <dcterms:created xsi:type="dcterms:W3CDTF">1999-10-27T13:31:42Z</dcterms:created>
  <dcterms:modified xsi:type="dcterms:W3CDTF">2019-02-12T17:01:33Z</dcterms:modified>
</cp:coreProperties>
</file>