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23"/>
  </p:notesMasterIdLst>
  <p:sldIdLst>
    <p:sldId id="275" r:id="rId4"/>
    <p:sldId id="263" r:id="rId5"/>
    <p:sldId id="264" r:id="rId6"/>
    <p:sldId id="276" r:id="rId7"/>
    <p:sldId id="282" r:id="rId8"/>
    <p:sldId id="265" r:id="rId9"/>
    <p:sldId id="266" r:id="rId10"/>
    <p:sldId id="267" r:id="rId11"/>
    <p:sldId id="277" r:id="rId12"/>
    <p:sldId id="268" r:id="rId13"/>
    <p:sldId id="269" r:id="rId14"/>
    <p:sldId id="278" r:id="rId15"/>
    <p:sldId id="270" r:id="rId16"/>
    <p:sldId id="271" r:id="rId17"/>
    <p:sldId id="272" r:id="rId18"/>
    <p:sldId id="279" r:id="rId19"/>
    <p:sldId id="273" r:id="rId20"/>
    <p:sldId id="280" r:id="rId21"/>
    <p:sldId id="281" r:id="rId2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1C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14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Total Exchequer revenue in Kshs. Million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'Revenue (1995-96 to 2017-18)'!$Q$83</c:f>
              <c:strCache>
                <c:ptCount val="1"/>
                <c:pt idx="0">
                  <c:v>Total Exchequer revenue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none"/>
          </c:marker>
          <c:cat>
            <c:strRef>
              <c:f>'Revenue (1995-96 to 2017-18)'!$R$82:$AN$82</c:f>
              <c:strCache>
                <c:ptCount val="23"/>
                <c:pt idx="0">
                  <c:v>1995/1996</c:v>
                </c:pt>
                <c:pt idx="1">
                  <c:v>1996/1997</c:v>
                </c:pt>
                <c:pt idx="2">
                  <c:v>1997/1998</c:v>
                </c:pt>
                <c:pt idx="3">
                  <c:v>1998/1999</c:v>
                </c:pt>
                <c:pt idx="4">
                  <c:v>1999/2000</c:v>
                </c:pt>
                <c:pt idx="5">
                  <c:v>2000/2001</c:v>
                </c:pt>
                <c:pt idx="6">
                  <c:v>2001/2002</c:v>
                </c:pt>
                <c:pt idx="7">
                  <c:v>2002/2003</c:v>
                </c:pt>
                <c:pt idx="8">
                  <c:v>2003/2004</c:v>
                </c:pt>
                <c:pt idx="9">
                  <c:v>2004/2005</c:v>
                </c:pt>
                <c:pt idx="10">
                  <c:v>2005/2006</c:v>
                </c:pt>
                <c:pt idx="11">
                  <c:v>2006/2007</c:v>
                </c:pt>
                <c:pt idx="12">
                  <c:v>2007/2008</c:v>
                </c:pt>
                <c:pt idx="13">
                  <c:v>2008/2009</c:v>
                </c:pt>
                <c:pt idx="14">
                  <c:v>2009/2010</c:v>
                </c:pt>
                <c:pt idx="15">
                  <c:v>2010/2011</c:v>
                </c:pt>
                <c:pt idx="16">
                  <c:v>2011/2012</c:v>
                </c:pt>
                <c:pt idx="17">
                  <c:v>2012/2013</c:v>
                </c:pt>
                <c:pt idx="18">
                  <c:v>2013/2014</c:v>
                </c:pt>
                <c:pt idx="19">
                  <c:v>2014/2015</c:v>
                </c:pt>
                <c:pt idx="20">
                  <c:v>2015/2016</c:v>
                </c:pt>
                <c:pt idx="21">
                  <c:v>2016/2017</c:v>
                </c:pt>
                <c:pt idx="22">
                  <c:v>2017/2018</c:v>
                </c:pt>
              </c:strCache>
            </c:strRef>
          </c:cat>
          <c:val>
            <c:numRef>
              <c:f>'Revenue (1995-96 to 2017-18)'!$R$83:$AN$83</c:f>
              <c:numCache>
                <c:formatCode>_-* #,##0_-;\-* #,##0_-;_-* "-"??_-;_-@_-</c:formatCode>
                <c:ptCount val="23"/>
                <c:pt idx="0">
                  <c:v>121049</c:v>
                </c:pt>
                <c:pt idx="1">
                  <c:v>128580</c:v>
                </c:pt>
                <c:pt idx="2">
                  <c:v>149096</c:v>
                </c:pt>
                <c:pt idx="3">
                  <c:v>157198</c:v>
                </c:pt>
                <c:pt idx="4">
                  <c:v>158518</c:v>
                </c:pt>
                <c:pt idx="5">
                  <c:v>170519</c:v>
                </c:pt>
                <c:pt idx="6">
                  <c:v>171854</c:v>
                </c:pt>
                <c:pt idx="7">
                  <c:v>189971</c:v>
                </c:pt>
                <c:pt idx="8">
                  <c:v>214712</c:v>
                </c:pt>
                <c:pt idx="9">
                  <c:v>257349</c:v>
                </c:pt>
                <c:pt idx="10">
                  <c:v>279254</c:v>
                </c:pt>
                <c:pt idx="11">
                  <c:v>333384.39326142013</c:v>
                </c:pt>
                <c:pt idx="12">
                  <c:v>407325.32393890491</c:v>
                </c:pt>
                <c:pt idx="13">
                  <c:v>450396.94140768994</c:v>
                </c:pt>
                <c:pt idx="14">
                  <c:v>501026.28824819997</c:v>
                </c:pt>
                <c:pt idx="15">
                  <c:v>600187.0078276702</c:v>
                </c:pt>
                <c:pt idx="16">
                  <c:v>671097.58118107752</c:v>
                </c:pt>
                <c:pt idx="17">
                  <c:v>759510.80194366793</c:v>
                </c:pt>
                <c:pt idx="18">
                  <c:v>918982.24209047959</c:v>
                </c:pt>
                <c:pt idx="19">
                  <c:v>1021973.8556153569</c:v>
                </c:pt>
                <c:pt idx="20">
                  <c:v>1136832.8850518649</c:v>
                </c:pt>
                <c:pt idx="21">
                  <c:v>1273060.12835661</c:v>
                </c:pt>
                <c:pt idx="22">
                  <c:v>1340409.0865185137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3B-4894-8F81-5E38368E22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09155472"/>
        <c:axId val="209151944"/>
      </c:lineChart>
      <c:catAx>
        <c:axId val="2091554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Financial Years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51944"/>
        <c:crosses val="autoZero"/>
        <c:auto val="1"/>
        <c:lblAlgn val="ctr"/>
        <c:lblOffset val="100"/>
        <c:noMultiLvlLbl val="0"/>
      </c:catAx>
      <c:valAx>
        <c:axId val="209151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Tax revenue collection in Kshs.Million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9155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3408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6F2977BB-559E-40F8-9464-7DE3357A38FC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27163" y="1154113"/>
            <a:ext cx="4156075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1"/>
            <a:ext cx="5608320" cy="3636705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340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C73A926-C9BD-462E-8012-94AC33BA80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365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4 Compliance levels:</a:t>
            </a:r>
          </a:p>
          <a:p>
            <a:pPr marL="290093" indent="-290093">
              <a:buFont typeface="+mj-lt"/>
              <a:buAutoNum type="romanLcPeriod"/>
            </a:pPr>
            <a:r>
              <a:rPr lang="en-US" dirty="0" smtClean="0"/>
              <a:t>Registration (Recruitment)</a:t>
            </a:r>
          </a:p>
          <a:p>
            <a:pPr marL="290093" indent="-290093">
              <a:buFont typeface="+mj-lt"/>
              <a:buAutoNum type="romanLcPeriod"/>
            </a:pPr>
            <a:r>
              <a:rPr lang="en-US" dirty="0" smtClean="0"/>
              <a:t>Reporting (Proper records)</a:t>
            </a:r>
          </a:p>
          <a:p>
            <a:pPr marL="290093" indent="-290093">
              <a:buFont typeface="+mj-lt"/>
              <a:buAutoNum type="romanLcPeriod"/>
            </a:pPr>
            <a:r>
              <a:rPr lang="en-US" dirty="0" smtClean="0"/>
              <a:t>Filing</a:t>
            </a:r>
          </a:p>
          <a:p>
            <a:pPr marL="290093" indent="-290093">
              <a:buFont typeface="+mj-lt"/>
              <a:buAutoNum type="romanLcPeriod"/>
            </a:pPr>
            <a:r>
              <a:rPr lang="en-US" dirty="0" smtClean="0"/>
              <a:t>Timely</a:t>
            </a:r>
            <a:r>
              <a:rPr lang="en-US" baseline="0" dirty="0" smtClean="0"/>
              <a:t> payments of correct taxes.</a:t>
            </a:r>
          </a:p>
          <a:p>
            <a:pPr marL="290093" indent="-290093">
              <a:buFont typeface="+mj-lt"/>
              <a:buAutoNum type="romanLcPeriod"/>
            </a:pPr>
            <a:endParaRPr lang="en-US" baseline="0" dirty="0" smtClean="0"/>
          </a:p>
          <a:p>
            <a:r>
              <a:rPr lang="en-US" b="1" baseline="0" dirty="0" smtClean="0"/>
              <a:t>Automation:</a:t>
            </a:r>
            <a:r>
              <a:rPr lang="en-US" baseline="0" dirty="0" smtClean="0"/>
              <a:t> level as per Performance Contract provisions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8299">
              <a:defRPr/>
            </a:pPr>
            <a:fld id="{300DB8F2-8362-42CD-93B9-25B2E7F51C38}" type="slidenum">
              <a:rPr lang="en-GB">
                <a:solidFill>
                  <a:prstClr val="black"/>
                </a:solidFill>
                <a:latin typeface="Calibri"/>
              </a:rPr>
              <a:pPr defTabSz="928299">
                <a:defRPr/>
              </a:pPr>
              <a:t>5</a:t>
            </a:fld>
            <a:endParaRPr lang="en-GB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665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48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845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55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35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468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468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56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48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845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317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06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66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6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597112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50925"/>
            <a:ext cx="3886200" cy="394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50925"/>
            <a:ext cx="3886200" cy="394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860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7027"/>
            <a:ext cx="7886700" cy="612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4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925637"/>
            <a:ext cx="3868340" cy="3090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334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1925637"/>
            <a:ext cx="3887391" cy="3090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56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9175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67511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458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82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365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096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4571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774452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218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468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468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41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048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2845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74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6134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66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6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0191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50925"/>
            <a:ext cx="3886200" cy="394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50925"/>
            <a:ext cx="3886200" cy="394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11425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7027"/>
            <a:ext cx="7886700" cy="612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4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925637"/>
            <a:ext cx="3868340" cy="3090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334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1925637"/>
            <a:ext cx="3887391" cy="3090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9400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216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9139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566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6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457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458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82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82155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4571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55607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029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4689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4689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58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050925"/>
            <a:ext cx="3886200" cy="394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050925"/>
            <a:ext cx="3886200" cy="3940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5530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27027"/>
            <a:ext cx="7886700" cy="61277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0334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650" y="1925637"/>
            <a:ext cx="3868340" cy="3090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0334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7958" y="1925637"/>
            <a:ext cx="3887391" cy="3090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591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0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5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457200"/>
            <a:ext cx="4629150" cy="4582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822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229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457200"/>
            <a:ext cx="4629150" cy="4571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29718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920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"/>
            <a:ext cx="9144000" cy="5827291"/>
          </a:xfrm>
          <a:prstGeom prst="rect">
            <a:avLst/>
          </a:prstGeom>
          <a:solidFill>
            <a:srgbClr val="EC1C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7000"/>
            <a:ext cx="7886700" cy="813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5701"/>
            <a:ext cx="7886700" cy="3822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7" name="Picture 16" descr="PPT PAGES.pdf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7" b="15494"/>
          <a:stretch/>
        </p:blipFill>
        <p:spPr>
          <a:xfrm>
            <a:off x="0" y="5827290"/>
            <a:ext cx="9144000" cy="4869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5" y="6355925"/>
            <a:ext cx="1858641" cy="44460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880" y="6255849"/>
            <a:ext cx="1284144" cy="54467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047" y="6009328"/>
            <a:ext cx="2063621" cy="85984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6476215" y="6541849"/>
            <a:ext cx="1153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Georgia" panose="02040502050405020303" pitchFamily="18" charset="0"/>
              </a:rPr>
              <a:t>PUBLIC</a:t>
            </a:r>
            <a:endParaRPr lang="en-GB" sz="1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4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7000"/>
            <a:ext cx="7886700" cy="813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5700"/>
            <a:ext cx="7886700" cy="47381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3" name="Picture 12" descr="PPT PAGES.pdf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7" b="15494"/>
          <a:stretch/>
        </p:blipFill>
        <p:spPr>
          <a:xfrm>
            <a:off x="-23143" y="5893848"/>
            <a:ext cx="9144000" cy="4620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5" y="6355925"/>
            <a:ext cx="1858641" cy="4446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880" y="6255849"/>
            <a:ext cx="1284144" cy="5446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047" y="6009328"/>
            <a:ext cx="2063621" cy="859842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6476215" y="6541849"/>
            <a:ext cx="1153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Georgia" panose="02040502050405020303" pitchFamily="18" charset="0"/>
              </a:rPr>
              <a:t>PUBLIC</a:t>
            </a:r>
            <a:endParaRPr lang="en-GB" sz="1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65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884856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27000"/>
            <a:ext cx="7886700" cy="813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155701"/>
            <a:ext cx="7886700" cy="3822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PPT PAGES.pdf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147" b="15494"/>
          <a:stretch/>
        </p:blipFill>
        <p:spPr>
          <a:xfrm>
            <a:off x="0" y="5851103"/>
            <a:ext cx="9144000" cy="48698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55" y="6355925"/>
            <a:ext cx="1858641" cy="44460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4880" y="6255849"/>
            <a:ext cx="1284144" cy="54467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7047" y="6009328"/>
            <a:ext cx="2063621" cy="859842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476215" y="6541849"/>
            <a:ext cx="11536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Georgia" panose="02040502050405020303" pitchFamily="18" charset="0"/>
              </a:rPr>
              <a:t>PUBLIC</a:t>
            </a:r>
            <a:endParaRPr lang="en-GB" sz="1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57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Georgia" panose="02040502050405020303" pitchFamily="18" charset="0"/>
          <a:ea typeface="+mj-ea"/>
          <a:cs typeface="+mj-cs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6431" y="417250"/>
            <a:ext cx="8868792" cy="5681709"/>
          </a:xfrm>
        </p:spPr>
        <p:txBody>
          <a:bodyPr>
            <a:normAutofit/>
          </a:bodyPr>
          <a:lstStyle/>
          <a:p>
            <a:endParaRPr lang="en-GB" b="1" dirty="0"/>
          </a:p>
          <a:p>
            <a:r>
              <a:rPr lang="en-US" sz="2800" b="1" dirty="0" smtClean="0">
                <a:solidFill>
                  <a:schemeClr val="tx1"/>
                </a:solidFill>
              </a:rPr>
              <a:t>DOMESTIC TAXES DEPARTMENT</a:t>
            </a:r>
          </a:p>
          <a:p>
            <a:endParaRPr lang="en-US" b="1" dirty="0" smtClean="0"/>
          </a:p>
          <a:p>
            <a:r>
              <a:rPr lang="en-US" sz="3200" b="1" dirty="0" smtClean="0"/>
              <a:t>IMPROVING DOMESTIC RESOURCE MOBILIZATION AND STEMMING ILLICIT FINANCIAL FLOWS</a:t>
            </a:r>
          </a:p>
          <a:p>
            <a:endParaRPr lang="en-US" sz="3200" b="1" dirty="0"/>
          </a:p>
          <a:p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sz="2000" b="1" i="1" dirty="0" smtClean="0">
                <a:solidFill>
                  <a:schemeClr val="tx1"/>
                </a:solidFill>
              </a:rPr>
              <a:t>Presented by </a:t>
            </a:r>
          </a:p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rgbClr val="002060"/>
                </a:solidFill>
              </a:rPr>
              <a:t>Deputy Commissioner, </a:t>
            </a:r>
          </a:p>
          <a:p>
            <a:pPr>
              <a:lnSpc>
                <a:spcPct val="100000"/>
              </a:lnSpc>
            </a:pPr>
            <a:r>
              <a:rPr lang="en-US" sz="2000" b="1" dirty="0" smtClean="0">
                <a:solidFill>
                  <a:srgbClr val="002060"/>
                </a:solidFill>
              </a:rPr>
              <a:t>Policy &amp; Tax Advisory </a:t>
            </a:r>
            <a:endParaRPr lang="en-GB" sz="2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13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3891F-61F5-43E8-BE21-C3130A544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7000"/>
            <a:ext cx="7886700" cy="827741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Kenya Revenue Authority’s role in reducing poverty and inequality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1B9EA-68C4-45DA-B92B-FE287C827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54741"/>
            <a:ext cx="8302286" cy="450476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111111"/>
                </a:solidFill>
                <a:latin typeface="Times New Roman" panose="02020603050405020304" pitchFamily="18" charset="0"/>
              </a:rPr>
              <a:t>Industrialization: </a:t>
            </a:r>
            <a:r>
              <a:rPr lang="en-US" dirty="0">
                <a:solidFill>
                  <a:srgbClr val="111111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latin typeface="Times New Roman" panose="02020603050405020304" pitchFamily="18" charset="0"/>
              </a:rPr>
              <a:t> support of industrialization, KRA grants tax incentives to Special Economic Zones and the manufacturing entities set outside Nairobi, Mombasa and Kisumu.</a:t>
            </a:r>
          </a:p>
          <a:p>
            <a:r>
              <a:rPr lang="en-US" dirty="0">
                <a:latin typeface="Times New Roman" panose="02020603050405020304" pitchFamily="18" charset="0"/>
              </a:rPr>
              <a:t>This is to encourage development in the rural areas thus creating employment in the rural areas. </a:t>
            </a:r>
          </a:p>
          <a:p>
            <a:r>
              <a:rPr lang="en-US" b="1" dirty="0">
                <a:solidFill>
                  <a:srgbClr val="111111"/>
                </a:solidFill>
                <a:latin typeface="Times New Roman" panose="02020603050405020304" pitchFamily="18" charset="0"/>
              </a:rPr>
              <a:t>Food security: </a:t>
            </a:r>
            <a:r>
              <a:rPr lang="en-US" dirty="0">
                <a:latin typeface="Times New Roman" panose="02020603050405020304" pitchFamily="18" charset="0"/>
              </a:rPr>
              <a:t>Construction of Silos is exempted from tax to support the Agricultural sector in preservation of the produce which is key in ensuring there is food security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4533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359153-E4D8-41E3-8A9A-324CCEF3B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95835"/>
            <a:ext cx="8142488" cy="712694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Challenges facing KRA in tax revenue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mobilization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E6077-CA4B-4DC1-877D-C501E6132A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008529"/>
            <a:ext cx="8231265" cy="4646548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Non-compliance </a:t>
            </a:r>
            <a:r>
              <a:rPr lang="en-US" dirty="0">
                <a:latin typeface="Times New Roman" panose="02020603050405020304" pitchFamily="18" charset="0"/>
              </a:rPr>
              <a:t>mainly  in the informal sector whereby there is a lot of money in circulation, yet the compliance levels are low.</a:t>
            </a:r>
          </a:p>
          <a:p>
            <a:r>
              <a:rPr lang="en-US" dirty="0">
                <a:latin typeface="Times New Roman" panose="02020603050405020304" pitchFamily="18" charset="0"/>
              </a:rPr>
              <a:t>Transfer pricing challenges and illicit financial flows</a:t>
            </a:r>
          </a:p>
          <a:p>
            <a:r>
              <a:rPr lang="en-US" dirty="0">
                <a:latin typeface="Times New Roman" panose="02020603050405020304" pitchFamily="18" charset="0"/>
              </a:rPr>
              <a:t>Low tax morale due the perceived high level of corruption in the country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871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>
              <a:spcBef>
                <a:spcPts val="1000"/>
              </a:spcBef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Measures adopted to deal with tax compliance challenges to enhance revenue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mobilization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59" y="1155701"/>
            <a:ext cx="8350623" cy="450551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Increased </a:t>
            </a:r>
            <a:r>
              <a:rPr lang="en-US" dirty="0">
                <a:latin typeface="Times New Roman" panose="02020603050405020304" pitchFamily="18" charset="0"/>
              </a:rPr>
              <a:t>stakeholder involvement to create trust and openness</a:t>
            </a:r>
          </a:p>
          <a:p>
            <a:r>
              <a:rPr lang="en-US" dirty="0">
                <a:latin typeface="Times New Roman" panose="02020603050405020304" pitchFamily="18" charset="0"/>
              </a:rPr>
              <a:t>Having a customer approach in dealing with taxpayers thus building trust</a:t>
            </a:r>
          </a:p>
          <a:p>
            <a:r>
              <a:rPr lang="en-US" dirty="0">
                <a:latin typeface="Times New Roman" panose="02020603050405020304" pitchFamily="18" charset="0"/>
              </a:rPr>
              <a:t>Conducting taxpayer education to ensure the taxpayers are knowledgeable</a:t>
            </a:r>
          </a:p>
          <a:p>
            <a:r>
              <a:rPr lang="en-US" dirty="0">
                <a:latin typeface="Times New Roman" panose="02020603050405020304" pitchFamily="18" charset="0"/>
              </a:rPr>
              <a:t>Facilitating trade through making it affordable to comply and through paying refunds promptly</a:t>
            </a:r>
          </a:p>
          <a:p>
            <a:r>
              <a:rPr lang="en-US" dirty="0">
                <a:latin typeface="Times New Roman" panose="02020603050405020304" pitchFamily="18" charset="0"/>
              </a:rPr>
              <a:t>Adopting technology thus making it cheaper and efficient for taxpayers to file and pay their tax dues with ease</a:t>
            </a:r>
          </a:p>
          <a:p>
            <a:r>
              <a:rPr lang="en-US" dirty="0">
                <a:latin typeface="Times New Roman" panose="02020603050405020304" pitchFamily="18" charset="0"/>
              </a:rPr>
              <a:t>Adopting simple compliance requirements for the informal sector through introduction of presumptive tax which has replaced the former turnover tax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474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81" y="256774"/>
            <a:ext cx="8716296" cy="724861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TADAT Measures to Enhance DRM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906" y="981635"/>
            <a:ext cx="7785847" cy="4733366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000" b="1" dirty="0" smtClean="0"/>
              <a:t>Taxpayer’s Database.</a:t>
            </a:r>
          </a:p>
          <a:p>
            <a:pPr marL="457200" lvl="1" indent="0">
              <a:buNone/>
            </a:pPr>
            <a:r>
              <a:rPr lang="en-US" sz="2000" dirty="0" smtClean="0"/>
              <a:t>Database </a:t>
            </a:r>
            <a:r>
              <a:rPr lang="en-US" sz="2000" dirty="0"/>
              <a:t>for all registered taxpayers should be </a:t>
            </a:r>
            <a:r>
              <a:rPr lang="en-US" sz="2000" dirty="0" smtClean="0"/>
              <a:t>updated, </a:t>
            </a:r>
            <a:r>
              <a:rPr lang="en-US" sz="2000" dirty="0"/>
              <a:t>accurate and </a:t>
            </a:r>
            <a:r>
              <a:rPr lang="en-US" sz="2000" dirty="0" smtClean="0"/>
              <a:t>complete.</a:t>
            </a:r>
          </a:p>
          <a:p>
            <a:pPr marL="514350" lvl="0" indent="-514350">
              <a:buFont typeface="+mj-lt"/>
              <a:buAutoNum type="arabicPeriod" startAt="2"/>
            </a:pPr>
            <a:r>
              <a:rPr lang="en-US" sz="2000" b="1" dirty="0" smtClean="0"/>
              <a:t>Modern </a:t>
            </a:r>
            <a:r>
              <a:rPr lang="en-US" sz="2000" b="1" dirty="0"/>
              <a:t>risk based approach to Tax administration</a:t>
            </a:r>
          </a:p>
          <a:p>
            <a:pPr marL="457200" lvl="1" indent="0">
              <a:buNone/>
            </a:pPr>
            <a:r>
              <a:rPr lang="en-US" sz="2000" dirty="0"/>
              <a:t>As a revenue authority, we must entrench a risk based approach in revenue administration. </a:t>
            </a:r>
          </a:p>
          <a:p>
            <a:pPr marL="457200" lvl="1" indent="0">
              <a:buNone/>
            </a:pPr>
            <a:r>
              <a:rPr lang="en-US" sz="2000" dirty="0"/>
              <a:t>We must be able to identify compliance and institutional risks</a:t>
            </a:r>
          </a:p>
          <a:p>
            <a:pPr marL="514350" lvl="0" indent="-514350">
              <a:buFont typeface="+mj-lt"/>
              <a:buAutoNum type="arabicPeriod" startAt="3"/>
            </a:pPr>
            <a:r>
              <a:rPr lang="en-US" sz="2000" b="1" dirty="0"/>
              <a:t>Voluntary tax compliance</a:t>
            </a:r>
          </a:p>
          <a:p>
            <a:pPr marL="457200" lvl="1" indent="0">
              <a:buNone/>
            </a:pPr>
            <a:r>
              <a:rPr lang="en-US" sz="2000" dirty="0"/>
              <a:t>Adopt measures that support voluntary tax compliance i.e. collect revenue at minimum cost possible.</a:t>
            </a:r>
          </a:p>
          <a:p>
            <a:pPr marL="514350" lvl="0" indent="-514350">
              <a:buFont typeface="+mj-lt"/>
              <a:buAutoNum type="arabicPeriod" startAt="4"/>
            </a:pPr>
            <a:r>
              <a:rPr lang="en-US" sz="2000" b="1" dirty="0"/>
              <a:t>Filling and payment of taxes</a:t>
            </a:r>
          </a:p>
          <a:p>
            <a:pPr marL="457200" lvl="1" indent="0">
              <a:buNone/>
            </a:pPr>
            <a:r>
              <a:rPr lang="en-US" sz="2000" dirty="0"/>
              <a:t>Timely filing and payment of taxes supported by proper systems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50720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272" y="954741"/>
            <a:ext cx="7732057" cy="4585447"/>
          </a:xfrm>
        </p:spPr>
        <p:txBody>
          <a:bodyPr>
            <a:normAutofit fontScale="92500"/>
          </a:bodyPr>
          <a:lstStyle/>
          <a:p>
            <a:pPr marL="514350" lvl="0" indent="-514350">
              <a:buFont typeface="+mj-lt"/>
              <a:buAutoNum type="arabicPeriod" startAt="5"/>
            </a:pPr>
            <a:r>
              <a:rPr lang="en-US" sz="2400" b="1" dirty="0" smtClean="0"/>
              <a:t>Under-declarations</a:t>
            </a:r>
            <a:endParaRPr lang="en-US" sz="2400" b="1" dirty="0"/>
          </a:p>
          <a:p>
            <a:pPr marL="457200" lvl="1" indent="0">
              <a:buNone/>
            </a:pPr>
            <a:r>
              <a:rPr lang="en-US" sz="2000" dirty="0"/>
              <a:t>Risk based compliance and audit </a:t>
            </a:r>
            <a:r>
              <a:rPr lang="en-US" sz="2000" dirty="0" smtClean="0"/>
              <a:t>framework. Should </a:t>
            </a:r>
            <a:r>
              <a:rPr lang="en-US" sz="2000" dirty="0"/>
              <a:t>have systems in place to detect </a:t>
            </a:r>
            <a:r>
              <a:rPr lang="en-US" sz="2000" dirty="0" smtClean="0"/>
              <a:t>under-declarations </a:t>
            </a:r>
            <a:r>
              <a:rPr lang="en-US" sz="2000" dirty="0"/>
              <a:t>by taxpayers.</a:t>
            </a:r>
          </a:p>
          <a:p>
            <a:pPr marL="457200" lvl="1" indent="0">
              <a:buNone/>
            </a:pPr>
            <a:r>
              <a:rPr lang="en-US" sz="2000" dirty="0"/>
              <a:t>Have a National audit plan to guide on compliance.</a:t>
            </a:r>
          </a:p>
          <a:p>
            <a:pPr marL="514350" lvl="0" indent="-514350">
              <a:buFont typeface="+mj-lt"/>
              <a:buAutoNum type="arabicPeriod" startAt="6"/>
            </a:pPr>
            <a:r>
              <a:rPr lang="en-US" sz="2400" b="1" dirty="0"/>
              <a:t>Dispute Resolution Mechanisms</a:t>
            </a:r>
          </a:p>
          <a:p>
            <a:pPr marL="457200" lvl="1" indent="0">
              <a:buNone/>
            </a:pPr>
            <a:r>
              <a:rPr lang="en-US" sz="2000" dirty="0"/>
              <a:t>Establish an independent, fair and expedited </a:t>
            </a:r>
            <a:r>
              <a:rPr lang="en-US" sz="2000" dirty="0" smtClean="0"/>
              <a:t>dispute </a:t>
            </a:r>
            <a:r>
              <a:rPr lang="en-US" sz="2000" dirty="0"/>
              <a:t>resolutions.</a:t>
            </a:r>
          </a:p>
          <a:p>
            <a:pPr marL="457200" lvl="1" indent="0">
              <a:buNone/>
            </a:pPr>
            <a:r>
              <a:rPr lang="en-US" sz="2000" dirty="0" smtClean="0"/>
              <a:t>Dispute </a:t>
            </a:r>
            <a:r>
              <a:rPr lang="en-US" sz="2000" dirty="0"/>
              <a:t>should be resolved in time.</a:t>
            </a:r>
          </a:p>
          <a:p>
            <a:pPr marL="514350" lvl="0" indent="-514350">
              <a:buFont typeface="+mj-lt"/>
              <a:buAutoNum type="arabicPeriod" startAt="7"/>
            </a:pPr>
            <a:r>
              <a:rPr lang="en-US" sz="2400" b="1" dirty="0" smtClean="0"/>
              <a:t>Efficient </a:t>
            </a:r>
            <a:r>
              <a:rPr lang="en-US" sz="2400" b="1" dirty="0"/>
              <a:t>Revenue </a:t>
            </a:r>
            <a:r>
              <a:rPr lang="en-US" sz="2400" b="1" dirty="0" smtClean="0"/>
              <a:t>Management</a:t>
            </a:r>
            <a:endParaRPr lang="en-US" sz="2400" b="1" dirty="0"/>
          </a:p>
          <a:p>
            <a:pPr marL="457200" lvl="1" indent="0">
              <a:buNone/>
            </a:pPr>
            <a:r>
              <a:rPr lang="en-US" sz="2000" dirty="0"/>
              <a:t>Account for all revenue collected.</a:t>
            </a:r>
          </a:p>
          <a:p>
            <a:pPr marL="457200" lvl="1" indent="0">
              <a:buNone/>
            </a:pPr>
            <a:r>
              <a:rPr lang="en-US" sz="2000" dirty="0"/>
              <a:t>Fully hand over revenue to exchequer </a:t>
            </a:r>
          </a:p>
          <a:p>
            <a:pPr marL="514350" lvl="0" indent="-514350">
              <a:buFont typeface="+mj-lt"/>
              <a:buAutoNum type="arabicPeriod" startAt="8"/>
            </a:pPr>
            <a:r>
              <a:rPr lang="en-US" sz="2400" b="1" dirty="0" smtClean="0"/>
              <a:t>Accountability </a:t>
            </a:r>
            <a:r>
              <a:rPr lang="en-US" sz="2400" b="1" dirty="0"/>
              <a:t>and </a:t>
            </a:r>
            <a:r>
              <a:rPr lang="en-US" sz="2400" b="1" dirty="0" smtClean="0"/>
              <a:t>transparency</a:t>
            </a:r>
            <a:endParaRPr lang="en-US" sz="2400" b="1" dirty="0"/>
          </a:p>
          <a:p>
            <a:pPr marL="457200" lvl="1" indent="0">
              <a:buNone/>
            </a:pPr>
            <a:r>
              <a:rPr lang="en-US" sz="2000" dirty="0"/>
              <a:t>Be transparent in our collection processes</a:t>
            </a:r>
          </a:p>
          <a:p>
            <a:pPr marL="457200" lvl="1" indent="0">
              <a:buNone/>
            </a:pPr>
            <a:r>
              <a:rPr lang="en-US" sz="2000" dirty="0"/>
              <a:t>Embrace good ethical practices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0272" y="268941"/>
            <a:ext cx="7530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TADAT Measures to Enhance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DRM cont…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424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64701-5D83-4AE5-A135-4687669A2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047"/>
            <a:ext cx="7886700" cy="60511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Stemming illicit Financial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2BFB9-7011-4829-BB33-27312E05B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847165"/>
            <a:ext cx="7886701" cy="4531659"/>
          </a:xfrm>
        </p:spPr>
        <p:txBody>
          <a:bodyPr/>
          <a:lstStyle/>
          <a:p>
            <a:endParaRPr lang="en-US" sz="1900" dirty="0" smtClean="0"/>
          </a:p>
          <a:p>
            <a:r>
              <a:rPr lang="en-US" sz="1900" dirty="0" smtClean="0"/>
              <a:t>IFFs </a:t>
            </a:r>
            <a:r>
              <a:rPr lang="en-US" sz="1900" dirty="0"/>
              <a:t>can be defined as international financial transfers, which are considered illegal or illegitimate due to the origin or destination of the funds, or the method of transfer</a:t>
            </a:r>
            <a:r>
              <a:rPr lang="en-US" sz="1900" dirty="0" smtClean="0"/>
              <a:t>.</a:t>
            </a:r>
          </a:p>
          <a:p>
            <a:endParaRPr lang="en-US" sz="1900" dirty="0"/>
          </a:p>
          <a:p>
            <a:r>
              <a:rPr lang="en-US" sz="1900" dirty="0"/>
              <a:t>This includes revenues from organized crime, tax evasion, fraud in international trade, money laundering and corruption</a:t>
            </a:r>
            <a:r>
              <a:rPr lang="en-US" sz="1900" dirty="0" smtClean="0"/>
              <a:t>.</a:t>
            </a:r>
          </a:p>
          <a:p>
            <a:endParaRPr lang="en-US" sz="1900" dirty="0"/>
          </a:p>
          <a:p>
            <a:r>
              <a:rPr lang="en-US" sz="1900" dirty="0"/>
              <a:t>Reducing illicit financial flows (IFFs) is now a component of Goal 16 of the 2015 Sustainable Development Goals.</a:t>
            </a:r>
          </a:p>
          <a:p>
            <a:pPr marL="0" indent="0">
              <a:buNone/>
            </a:pPr>
            <a:endParaRPr lang="en-US" sz="19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1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prominent types of illicit financial flows in Kenya include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lang="en-GB" sz="2800" b="1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40653"/>
            <a:ext cx="7886700" cy="4738147"/>
          </a:xfrm>
        </p:spPr>
        <p:txBody>
          <a:bodyPr/>
          <a:lstStyle/>
          <a:p>
            <a:pPr marL="457200" indent="-457200">
              <a:buAutoNum type="alphaLcParenBoth"/>
            </a:pPr>
            <a:endParaRPr lang="en-US" dirty="0" smtClean="0">
              <a:latin typeface="Times New Roman" panose="02020603050405020304" pitchFamily="18" charset="0"/>
            </a:endParaRPr>
          </a:p>
          <a:p>
            <a:pPr marL="457200" indent="-457200">
              <a:buAutoNum type="alphaLcParenBoth"/>
            </a:pPr>
            <a:r>
              <a:rPr lang="en-US" dirty="0" smtClean="0">
                <a:latin typeface="Times New Roman" panose="02020603050405020304" pitchFamily="18" charset="0"/>
              </a:rPr>
              <a:t>Private </a:t>
            </a:r>
            <a:r>
              <a:rPr lang="en-US" dirty="0">
                <a:latin typeface="Times New Roman" panose="02020603050405020304" pitchFamily="18" charset="0"/>
              </a:rPr>
              <a:t>sector transfer of funds to tax havens abroad and use of strategies such as transfer pricing to under-declare tax liabilities</a:t>
            </a:r>
            <a:r>
              <a:rPr lang="en-US" dirty="0" smtClean="0">
                <a:latin typeface="Times New Roman" panose="02020603050405020304" pitchFamily="18" charset="0"/>
              </a:rPr>
              <a:t>;</a:t>
            </a:r>
          </a:p>
          <a:p>
            <a:pPr marL="457200" indent="-457200">
              <a:buAutoNum type="alphaLcParenBoth"/>
            </a:pPr>
            <a:endParaRPr lang="en-US" dirty="0">
              <a:latin typeface="Times New Roman" panose="02020603050405020304" pitchFamily="18" charset="0"/>
            </a:endParaRPr>
          </a:p>
          <a:p>
            <a:pPr marL="457200" indent="-457200">
              <a:buAutoNum type="alphaLcParenBoth"/>
            </a:pPr>
            <a:r>
              <a:rPr lang="en-US" dirty="0">
                <a:latin typeface="Times New Roman" panose="02020603050405020304" pitchFamily="18" charset="0"/>
              </a:rPr>
              <a:t>Transfer of funds irregularly acquired from public coffers through government-financed projects that are transferred from government accounts to local recipients or those abroad.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9144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12928-74F2-4F08-BF17-C18441319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629" y="174812"/>
            <a:ext cx="7886700" cy="470647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Stemming illicit Financial flows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CF0B4-A167-474E-8982-5EDCE1901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79929"/>
            <a:ext cx="8085044" cy="49754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</a:rPr>
              <a:t>The IFF deprives the countries of important revenue, which is required to finance the development projects such as health, education, infrastructure, security among other public services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towards curbing illicit financial flows.</a:t>
            </a:r>
          </a:p>
          <a:p>
            <a:pPr marL="0" indent="0">
              <a:buNone/>
            </a:pPr>
            <a:r>
              <a:rPr lang="en-US" sz="1900" dirty="0">
                <a:latin typeface="Times New Roman" panose="02020603050405020304" pitchFamily="18" charset="0"/>
              </a:rPr>
              <a:t>Curbing illicit financial flows is key in safeguarding domestic resource mobilization. To this end the following measures have been adopted: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</a:rPr>
              <a:t>International cooperation between African countries and Regional Economic Communities(RECs) to control illicit financial flows through the collaboration between countries of origin and  destination of the illicit financial flows.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</a:rPr>
              <a:t>Strengthen transparency in the public sectors in management and budgetary control and strengthen transparency in the international banking system. Establish good governance and coordination of policies at the regional level.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</a:rPr>
              <a:t>Exchange of information among the various tax jurisdictions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900" dirty="0">
                <a:latin typeface="Times New Roman" panose="02020603050405020304" pitchFamily="18" charset="0"/>
              </a:rPr>
              <a:t>Enhancing human capacity in dealing with transfer pricing challenges and recovery of the assets transferred illegally</a:t>
            </a:r>
          </a:p>
          <a:p>
            <a:pPr marL="0" indent="0">
              <a:buNone/>
            </a:pPr>
            <a:endParaRPr lang="en-US" sz="1800" b="1" dirty="0">
              <a:solidFill>
                <a:srgbClr val="2F5496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66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7506" y="1404938"/>
            <a:ext cx="3590365" cy="2091297"/>
          </a:xfrm>
        </p:spPr>
        <p:txBody>
          <a:bodyPr/>
          <a:lstStyle/>
          <a:p>
            <a:pPr marL="0" indent="0" algn="ctr">
              <a:buClr>
                <a:srgbClr val="B9975B"/>
              </a:buClr>
              <a:buNone/>
              <a:defRPr/>
            </a:pPr>
            <a:r>
              <a:rPr lang="en-US" sz="4400" b="1" dirty="0">
                <a:latin typeface="Century Gothic" panose="020B0502020202020204" pitchFamily="34" charset="0"/>
              </a:rPr>
              <a:t>OPEN FOR </a:t>
            </a:r>
          </a:p>
          <a:p>
            <a:pPr marL="0" indent="0" algn="ctr">
              <a:buClr>
                <a:srgbClr val="B9975B"/>
              </a:buClr>
              <a:buNone/>
              <a:defRPr/>
            </a:pPr>
            <a:r>
              <a:rPr lang="en-US" sz="4400" b="1" dirty="0">
                <a:latin typeface="Century Gothic" panose="020B0502020202020204" pitchFamily="34" charset="0"/>
              </a:rPr>
              <a:t>DISCUSSION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654176"/>
            <a:ext cx="4495800" cy="3324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95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246" y="1371599"/>
            <a:ext cx="7772400" cy="1387109"/>
          </a:xfrm>
        </p:spPr>
        <p:txBody>
          <a:bodyPr>
            <a:normAutofit fontScale="90000"/>
          </a:bodyPr>
          <a:lstStyle/>
          <a:p>
            <a:r>
              <a:rPr lang="en-GB" sz="9600" b="1" dirty="0" smtClean="0">
                <a:latin typeface="Georgia" pitchFamily="18" charset="0"/>
              </a:rPr>
              <a:t>The End</a:t>
            </a:r>
            <a:endParaRPr lang="en-GB" sz="9600" b="1" dirty="0">
              <a:latin typeface="Georg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723" y="2862507"/>
            <a:ext cx="6858000" cy="165576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GB" sz="9600" dirty="0">
                <a:solidFill>
                  <a:srgbClr val="FF0000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0612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7001"/>
            <a:ext cx="7886700" cy="555580"/>
          </a:xfrm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 of  taxation in reducing inequality and poverty </a:t>
            </a:r>
            <a:endParaRPr lang="en-GB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84" y="679362"/>
            <a:ext cx="8399941" cy="4686014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</a:rPr>
              <a:t>Domestic resource mobilization is key in developing countries to reduce dependence on financial aid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</a:rPr>
              <a:t>To </a:t>
            </a:r>
            <a:r>
              <a:rPr lang="en-US" sz="2200" dirty="0">
                <a:latin typeface="Times New Roman" panose="02020603050405020304" pitchFamily="18" charset="0"/>
              </a:rPr>
              <a:t>this end a lot of emphasis has been placed on domestic resource mobilization by both the donor agencies and the developing countries’ tax administrations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</a:rPr>
              <a:t>revenue mobilized is utilized in the provision of affordable housing, quality education, health care, infrastructure, security among others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</a:rPr>
              <a:t>Tax </a:t>
            </a:r>
            <a:r>
              <a:rPr lang="en-US" sz="2200" dirty="0">
                <a:latin typeface="Times New Roman" panose="02020603050405020304" pitchFamily="18" charset="0"/>
              </a:rPr>
              <a:t>system is also used as a tool for redistributing wealth and reducing inequality and poverty. 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latin typeface="Times New Roman" panose="02020603050405020304" pitchFamily="18" charset="0"/>
              </a:rPr>
              <a:t>The </a:t>
            </a:r>
            <a:r>
              <a:rPr lang="en-US" sz="2200" dirty="0">
                <a:latin typeface="Times New Roman" panose="02020603050405020304" pitchFamily="18" charset="0"/>
              </a:rPr>
              <a:t>redistribution is achieved through transfer of benefits to low income thus reducing poverty. </a:t>
            </a:r>
          </a:p>
        </p:txBody>
      </p:sp>
    </p:spTree>
    <p:extLst>
      <p:ext uri="{BB962C8B-B14F-4D97-AF65-F5344CB8AC3E}">
        <p14:creationId xmlns:p14="http://schemas.microsoft.com/office/powerpoint/2010/main" val="35243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E4102-BA7A-46B1-84DB-561BD1D2B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518" y="62143"/>
            <a:ext cx="8431306" cy="717785"/>
          </a:xfrm>
        </p:spPr>
        <p:txBody>
          <a:bodyPr>
            <a:noAutofit/>
          </a:bodyPr>
          <a:lstStyle/>
          <a:p>
            <a:pPr marL="742950" marR="0" lvl="1" indent="-285750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Role of Kenya Revenue Authority in the development Agenda of the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B64F31-3A0B-4FE2-94A1-57C2FFEA4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518" y="941294"/>
            <a:ext cx="8431306" cy="4945039"/>
          </a:xfrm>
        </p:spPr>
        <p:txBody>
          <a:bodyPr>
            <a:no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Kenya Revenue Authority is a semi-autonomous agency established by an Act of Parliament which became effective on July 1, 1995. </a:t>
            </a: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The Authority is mandated to: Assess, collect and account for all revenues and advise government on matters relating to the administration of, and collection of revenue.</a:t>
            </a:r>
          </a:p>
          <a:p>
            <a:r>
              <a:rPr lang="en-US" dirty="0">
                <a:latin typeface="Times New Roman" panose="02020603050405020304" pitchFamily="18" charset="0"/>
              </a:rPr>
              <a:t>KRA has a key role in the development agenda of the country as outlined in the Vision 2030, Budget Policy Statement 2018, the Third Medium Term Plan and the ‘Big Four’ Agenda</a:t>
            </a:r>
            <a:r>
              <a:rPr lang="en-US" dirty="0" smtClean="0">
                <a:latin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496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The Authority is expected to mobilize tax revenue which is key in achieving the following objectives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;</a:t>
            </a:r>
            <a:endParaRPr lang="en-GB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753" y="1155701"/>
            <a:ext cx="8229599" cy="4263464"/>
          </a:xfrm>
        </p:spPr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lphaLcParenR"/>
            </a:pPr>
            <a:r>
              <a:rPr lang="en-US" dirty="0" smtClean="0">
                <a:latin typeface="Times New Roman" panose="02020603050405020304" pitchFamily="18" charset="0"/>
              </a:rPr>
              <a:t>Foster </a:t>
            </a:r>
            <a:r>
              <a:rPr lang="en-US" dirty="0">
                <a:latin typeface="Times New Roman" panose="02020603050405020304" pitchFamily="18" charset="0"/>
              </a:rPr>
              <a:t>job creation thus reducing poverty and inequality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>
                <a:latin typeface="Times New Roman" panose="02020603050405020304" pitchFamily="18" charset="0"/>
              </a:rPr>
              <a:t>Implement the ‘Big Four’ Agenda; that is, enhancing manufacturing, food security and nutrition, universal health coverage and affordable housing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>
                <a:latin typeface="Times New Roman" panose="02020603050405020304" pitchFamily="18" charset="0"/>
              </a:rPr>
              <a:t>Achieve fiscal objectives with the core target of raising revenue to GDP from 18.3 per cent in 2017/18 to 19.2 per cent by 2020/21.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>
                <a:latin typeface="Times New Roman" panose="02020603050405020304" pitchFamily="18" charset="0"/>
              </a:rPr>
              <a:t> Increase manufacturing share to 15 per cent, increasing industrial exports and exploiting the country’s oil and mineral resources</a:t>
            </a:r>
          </a:p>
          <a:p>
            <a:pPr marL="457200" lvl="0" indent="-457200">
              <a:buFont typeface="+mj-lt"/>
              <a:buAutoNum type="alphaLcParenR"/>
            </a:pPr>
            <a:r>
              <a:rPr lang="en-US" dirty="0">
                <a:latin typeface="Times New Roman" panose="02020603050405020304" pitchFamily="18" charset="0"/>
              </a:rPr>
              <a:t> Help achieve the Sustainable Development Goals (SDGs)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716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1601"/>
            <a:ext cx="7886700" cy="5334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Key </a:t>
            </a:r>
            <a:r>
              <a:rPr lang="en-US" sz="2400" b="1" dirty="0">
                <a:solidFill>
                  <a:srgbClr val="FF0000"/>
                </a:solidFill>
              </a:rPr>
              <a:t>Achievements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609600"/>
            <a:ext cx="8509000" cy="4699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endParaRPr lang="en-US" sz="2000" b="1" dirty="0" smtClean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000" b="1" dirty="0" smtClean="0"/>
              <a:t>Revenue </a:t>
            </a:r>
            <a:r>
              <a:rPr lang="en-US" sz="2000" b="1" dirty="0"/>
              <a:t>mobilization: </a:t>
            </a:r>
            <a:r>
              <a:rPr lang="en-US" sz="2000" dirty="0"/>
              <a:t>collected </a:t>
            </a:r>
            <a:r>
              <a:rPr lang="en-GB" sz="2000" b="1" dirty="0"/>
              <a:t>Kshs. 4,000.8 billion </a:t>
            </a:r>
            <a:r>
              <a:rPr lang="en-GB" sz="2000" dirty="0"/>
              <a:t>over the plan period up from Kshs. 2,834 billion, collected during 5</a:t>
            </a:r>
            <a:r>
              <a:rPr lang="en-GB" sz="2000" baseline="30000" dirty="0"/>
              <a:t>th</a:t>
            </a:r>
            <a:r>
              <a:rPr lang="en-GB" sz="2000" dirty="0"/>
              <a:t> plan period, </a:t>
            </a:r>
            <a:r>
              <a:rPr lang="en-GB" sz="2000" b="1" dirty="0"/>
              <a:t>41% </a:t>
            </a:r>
            <a:r>
              <a:rPr lang="en-GB" sz="2000" dirty="0"/>
              <a:t>growth over the 3 years,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000" b="1" dirty="0" smtClean="0"/>
              <a:t>Active taxpayers: </a:t>
            </a:r>
            <a:r>
              <a:rPr lang="en-GB" sz="2000" dirty="0" smtClean="0"/>
              <a:t>increased from 1.6 million to 3.94 million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000" b="1" dirty="0" smtClean="0"/>
              <a:t>Compliance rate:</a:t>
            </a:r>
            <a:r>
              <a:rPr lang="en-GB" sz="2000" dirty="0" smtClean="0"/>
              <a:t> Achieved average </a:t>
            </a:r>
            <a:r>
              <a:rPr lang="en-GB" sz="2000" dirty="0"/>
              <a:t>compliance </a:t>
            </a:r>
            <a:r>
              <a:rPr lang="en-GB" sz="2000" dirty="0" smtClean="0"/>
              <a:t>rate of </a:t>
            </a:r>
            <a:r>
              <a:rPr lang="en-GB" sz="2000" b="1" dirty="0" smtClean="0"/>
              <a:t>65%</a:t>
            </a:r>
            <a:r>
              <a:rPr lang="en-GB" sz="2000" dirty="0" smtClean="0"/>
              <a:t> up from 59% in 2014/15,</a:t>
            </a:r>
            <a:endParaRPr lang="en-GB" sz="2000" dirty="0"/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000" b="1" dirty="0" smtClean="0"/>
              <a:t>Customer satisfaction</a:t>
            </a:r>
            <a:r>
              <a:rPr lang="en-GB" sz="2000" dirty="0" smtClean="0"/>
              <a:t>: improved from 65% to </a:t>
            </a:r>
            <a:r>
              <a:rPr lang="en-GB" sz="2000" b="1" dirty="0" smtClean="0"/>
              <a:t>72%</a:t>
            </a:r>
          </a:p>
        </p:txBody>
      </p:sp>
    </p:spTree>
    <p:extLst>
      <p:ext uri="{BB962C8B-B14F-4D97-AF65-F5344CB8AC3E}">
        <p14:creationId xmlns:p14="http://schemas.microsoft.com/office/powerpoint/2010/main" val="78932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7D82E-FA2E-4ABC-B060-C00ACA6AC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7000"/>
            <a:ext cx="7886700" cy="556581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Revenue collection trend since formation of KRA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2892F-C958-4E99-A86C-5DB2D28BE8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781235"/>
            <a:ext cx="7886700" cy="510509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</a:rPr>
              <a:t>KRA has played a leading role in supporting government achieve its development agenda through revenue mobilization.</a:t>
            </a:r>
          </a:p>
          <a:p>
            <a:r>
              <a:rPr lang="en-US" sz="2400" dirty="0">
                <a:latin typeface="Times New Roman" panose="02020603050405020304" pitchFamily="18" charset="0"/>
              </a:rPr>
              <a:t>Tax revenue collection has been on the rising trend since formation of KRA as shown in the graph below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31395B2-1D5C-4E99-883B-9EA94B9625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96617211"/>
              </p:ext>
            </p:extLst>
          </p:nvPr>
        </p:nvGraphicFramePr>
        <p:xfrm>
          <a:off x="738233" y="2655194"/>
          <a:ext cx="7667533" cy="3231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314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0E118-FF76-457A-8607-D4AC9DFFB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7000"/>
            <a:ext cx="7886700" cy="841188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Revenue collection trend since formation of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 cont…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9F0E6-CB93-446A-94F7-F46CDCC89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27856"/>
            <a:ext cx="8017809" cy="4183732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anose="02020603050405020304" pitchFamily="18" charset="0"/>
              </a:rPr>
              <a:t>The trend shows that revenue has increased from Kshs. 121,049 million in the financial year 1995/1996 to Kshs. 1,340,409  million in 2017/2018.</a:t>
            </a:r>
          </a:p>
          <a:p>
            <a:r>
              <a:rPr lang="en-US" dirty="0" smtClean="0">
                <a:latin typeface="Times New Roman" panose="02020603050405020304" pitchFamily="18" charset="0"/>
              </a:rPr>
              <a:t>The revenue collected has enabled the government finance various development projects such as health, education, infrastructure, provision of security thus playing a big role in reducing poverty and inequality.</a:t>
            </a:r>
          </a:p>
          <a:p>
            <a:endParaRPr lang="en-US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2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53754-5D60-4AF9-B678-53F309695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55494"/>
            <a:ext cx="7789209" cy="537882"/>
          </a:xfrm>
        </p:spPr>
        <p:txBody>
          <a:bodyPr>
            <a:noAutofit/>
          </a:bodyPr>
          <a:lstStyle/>
          <a:p>
            <a:pPr marL="742950" marR="0" lvl="1" indent="-285750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Kenya Revenue Authority’s role in reducing poverty and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inequality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65FCA-4031-42F3-9E3C-C563EA575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116105"/>
            <a:ext cx="7886701" cy="4918145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</a:rPr>
              <a:t>KRA has made efforts to ensure citizens pay their fair share of tax through various initiatives which include; expanding the tax-base through recruitment, employing a progressive tax system</a:t>
            </a:r>
            <a:r>
              <a:rPr lang="en-US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r>
              <a:rPr lang="en-US" dirty="0">
                <a:latin typeface="Times New Roman" panose="02020603050405020304" pitchFamily="18" charset="0"/>
              </a:rPr>
              <a:t>Through the tax revenue collected by KRA, the government intervenes to reduce inequality and poverty through the tax and benefits </a:t>
            </a:r>
            <a:r>
              <a:rPr lang="en-US" dirty="0" smtClean="0">
                <a:latin typeface="Times New Roman" panose="02020603050405020304" pitchFamily="18" charset="0"/>
              </a:rPr>
              <a:t>system</a:t>
            </a:r>
            <a:endParaRPr lang="en-US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22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8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Kenya Revenue Authority’s role in reducing poverty and inequality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88" y="940653"/>
            <a:ext cx="8310282" cy="4666876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</a:rPr>
              <a:t>The revenue collected has enabled the government introduce several social programs aimed at reducing the poverty levels and reducing inequality. Some of these programs include;</a:t>
            </a:r>
          </a:p>
          <a:p>
            <a:pPr marL="806450" indent="-268288">
              <a:buFont typeface="+mj-lt"/>
              <a:buAutoNum type="alphaLcParenR"/>
            </a:pPr>
            <a:r>
              <a:rPr lang="en-US" sz="2400" b="1" dirty="0" smtClean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Education</a:t>
            </a:r>
            <a:r>
              <a:rPr lang="en-US" sz="24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Implementation of free primary education and subsidized secondary education</a:t>
            </a:r>
          </a:p>
          <a:p>
            <a:pPr marL="806450" indent="-268288">
              <a:buFont typeface="+mj-lt"/>
              <a:buAutoNum type="alphaLcParenR"/>
            </a:pPr>
            <a:r>
              <a:rPr lang="en-US" sz="2400" b="1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Reducing </a:t>
            </a:r>
            <a:r>
              <a:rPr lang="en-US" sz="2400" b="1" dirty="0">
                <a:solidFill>
                  <a:srgbClr val="111111"/>
                </a:solidFill>
                <a:latin typeface="Times New Roman" panose="02020603050405020304" pitchFamily="18" charset="0"/>
              </a:rPr>
              <a:t>poverty among the seniors: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through implementation of cash transfers</a:t>
            </a:r>
          </a:p>
          <a:p>
            <a:pPr marL="806450" indent="-268288">
              <a:buFont typeface="+mj-lt"/>
              <a:buAutoNum type="alphaLcParenR"/>
            </a:pPr>
            <a:r>
              <a:rPr lang="en-US" sz="2400" b="1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Health</a:t>
            </a:r>
            <a:r>
              <a:rPr lang="en-US" sz="2400" b="1" dirty="0">
                <a:solidFill>
                  <a:srgbClr val="111111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introduced free maternity services program on 1st June 2013 to reduce maternal mortality rates; equipping hospitals in every county; adoption of affordable health care system through </a:t>
            </a:r>
            <a:r>
              <a:rPr lang="en-US" sz="2400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NHIF</a:t>
            </a:r>
          </a:p>
          <a:p>
            <a:pPr marL="806450" indent="-268288">
              <a:buFont typeface="+mj-lt"/>
              <a:buAutoNum type="alphaLcParenR"/>
            </a:pPr>
            <a:r>
              <a:rPr lang="en-US" sz="2400" b="1" dirty="0" smtClean="0">
                <a:solidFill>
                  <a:srgbClr val="111111"/>
                </a:solidFill>
                <a:latin typeface="Times New Roman" panose="02020603050405020304" pitchFamily="18" charset="0"/>
              </a:rPr>
              <a:t>Infrastructure</a:t>
            </a:r>
            <a:r>
              <a:rPr lang="en-US" sz="2400" b="1" dirty="0">
                <a:solidFill>
                  <a:srgbClr val="111111"/>
                </a:solidFill>
                <a:latin typeface="Times New Roman" panose="02020603050405020304" pitchFamily="18" charset="0"/>
              </a:rPr>
              <a:t>: </a:t>
            </a:r>
            <a:r>
              <a:rPr lang="en-US" sz="2400" dirty="0">
                <a:solidFill>
                  <a:srgbClr val="111111"/>
                </a:solidFill>
                <a:latin typeface="Times New Roman" panose="02020603050405020304" pitchFamily="18" charset="0"/>
              </a:rPr>
              <a:t>Improvement of road networks to facilitate trade</a:t>
            </a:r>
          </a:p>
        </p:txBody>
      </p:sp>
    </p:spTree>
    <p:extLst>
      <p:ext uri="{BB962C8B-B14F-4D97-AF65-F5344CB8AC3E}">
        <p14:creationId xmlns:p14="http://schemas.microsoft.com/office/powerpoint/2010/main" val="3854689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1379</Words>
  <Application>Microsoft Office PowerPoint</Application>
  <PresentationFormat>On-screen Show (4:3)</PresentationFormat>
  <Paragraphs>120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Gothic</vt:lpstr>
      <vt:lpstr>Georgia</vt:lpstr>
      <vt:lpstr>Times New Roman</vt:lpstr>
      <vt:lpstr>Wingdings</vt:lpstr>
      <vt:lpstr>Office Theme</vt:lpstr>
      <vt:lpstr>1_Office Theme</vt:lpstr>
      <vt:lpstr>2_Office Theme</vt:lpstr>
      <vt:lpstr>PowerPoint Presentation</vt:lpstr>
      <vt:lpstr>Role of  taxation in reducing inequality and poverty </vt:lpstr>
      <vt:lpstr>Role of Kenya Revenue Authority in the development Agenda of the Country</vt:lpstr>
      <vt:lpstr>The Authority is expected to mobilize tax revenue which is key in achieving the following objectives;</vt:lpstr>
      <vt:lpstr>Key Achievements</vt:lpstr>
      <vt:lpstr>Tax Revenue collection trend since formation of KRA</vt:lpstr>
      <vt:lpstr>Tax Revenue collection trend since formation of KRA cont…</vt:lpstr>
      <vt:lpstr>Kenya Revenue Authority’s role in reducing poverty and inequality</vt:lpstr>
      <vt:lpstr>Kenya Revenue Authority’s role in reducing poverty and inequality</vt:lpstr>
      <vt:lpstr>Kenya Revenue Authority’s role in reducing poverty and inequality</vt:lpstr>
      <vt:lpstr>Challenges facing KRA in tax revenue mobilization</vt:lpstr>
      <vt:lpstr>Measures adopted to deal with tax compliance challenges to enhance revenue mobilization</vt:lpstr>
      <vt:lpstr>TADAT Measures to Enhance DRM</vt:lpstr>
      <vt:lpstr>PowerPoint Presentation</vt:lpstr>
      <vt:lpstr>Stemming illicit Financial flows</vt:lpstr>
      <vt:lpstr>The prominent types of illicit financial flows in Kenya include;</vt:lpstr>
      <vt:lpstr>Stemming illicit Financial flows</vt:lpstr>
      <vt:lpstr>PowerPoint Presentation</vt:lpstr>
      <vt:lpstr>The 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EUNICE NJERI GACHUGU</dc:creator>
  <cp:lastModifiedBy>AGGREY OLUOCH OWINO</cp:lastModifiedBy>
  <cp:revision>44</cp:revision>
  <cp:lastPrinted>2019-03-13T14:49:39Z</cp:lastPrinted>
  <dcterms:created xsi:type="dcterms:W3CDTF">2017-06-14T07:45:11Z</dcterms:created>
  <dcterms:modified xsi:type="dcterms:W3CDTF">2019-03-13T15:23:10Z</dcterms:modified>
</cp:coreProperties>
</file>